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126" y="1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F9A49E-9F7F-4627-A522-3E9F37AE485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42777AB-A0B6-438D-BCC2-94B8A55419B9}">
      <dgm:prSet phldrT="[Text]"/>
      <dgm:spPr/>
      <dgm:t>
        <a:bodyPr/>
        <a:lstStyle/>
        <a:p>
          <a:r>
            <a:rPr lang="en-US" dirty="0"/>
            <a:t>[GET Request → SpaceX API]</a:t>
          </a:r>
        </a:p>
      </dgm:t>
    </dgm:pt>
    <dgm:pt modelId="{4667FE01-C91A-46C7-9B5C-13DC72423A12}" type="parTrans" cxnId="{C2FF9F1C-E8FB-4865-B7D9-E0B753CED2C0}">
      <dgm:prSet/>
      <dgm:spPr/>
      <dgm:t>
        <a:bodyPr/>
        <a:lstStyle/>
        <a:p>
          <a:endParaRPr lang="en-US"/>
        </a:p>
      </dgm:t>
    </dgm:pt>
    <dgm:pt modelId="{A37D5E25-E757-4053-A4AA-2C6D04C878B0}" type="sibTrans" cxnId="{C2FF9F1C-E8FB-4865-B7D9-E0B753CED2C0}">
      <dgm:prSet/>
      <dgm:spPr/>
      <dgm:t>
        <a:bodyPr/>
        <a:lstStyle/>
        <a:p>
          <a:endParaRPr lang="en-US"/>
        </a:p>
      </dgm:t>
    </dgm:pt>
    <dgm:pt modelId="{EFF1DCEE-C901-4D7E-869C-B2A1CF8F499B}">
      <dgm:prSet phldrT="[Text]"/>
      <dgm:spPr/>
      <dgm:t>
        <a:bodyPr/>
        <a:lstStyle/>
        <a:p>
          <a:r>
            <a:rPr lang="en-US" dirty="0"/>
            <a:t>[Decode JSON → Pandas </a:t>
          </a:r>
          <a:r>
            <a:rPr lang="en-US" dirty="0" err="1"/>
            <a:t>Dataframe</a:t>
          </a:r>
          <a:r>
            <a:rPr lang="en-US" dirty="0"/>
            <a:t>]</a:t>
          </a:r>
        </a:p>
      </dgm:t>
    </dgm:pt>
    <dgm:pt modelId="{BF05BC14-0FF1-4E9A-A9CA-3B47DED289BE}" type="parTrans" cxnId="{5D6280FD-2B3C-4AA0-B677-037074077443}">
      <dgm:prSet/>
      <dgm:spPr/>
      <dgm:t>
        <a:bodyPr/>
        <a:lstStyle/>
        <a:p>
          <a:endParaRPr lang="en-US"/>
        </a:p>
      </dgm:t>
    </dgm:pt>
    <dgm:pt modelId="{AEE12C85-FAE1-4F41-A802-963A57CF33B3}" type="sibTrans" cxnId="{5D6280FD-2B3C-4AA0-B677-037074077443}">
      <dgm:prSet/>
      <dgm:spPr/>
      <dgm:t>
        <a:bodyPr/>
        <a:lstStyle/>
        <a:p>
          <a:endParaRPr lang="en-US"/>
        </a:p>
      </dgm:t>
    </dgm:pt>
    <dgm:pt modelId="{ECF1CF2A-83A6-4946-B628-AD448A26BD8C}">
      <dgm:prSet/>
      <dgm:spPr/>
      <dgm:t>
        <a:bodyPr/>
        <a:lstStyle/>
        <a:p>
          <a:r>
            <a:rPr lang="en-US" dirty="0"/>
            <a:t>[Clean Data]</a:t>
          </a:r>
        </a:p>
      </dgm:t>
    </dgm:pt>
    <dgm:pt modelId="{389894D8-2CD3-40FB-AB5E-E850C6F30C9C}" type="parTrans" cxnId="{D13EF043-FC27-426B-843E-CFAAEDC93A5C}">
      <dgm:prSet/>
      <dgm:spPr/>
      <dgm:t>
        <a:bodyPr/>
        <a:lstStyle/>
        <a:p>
          <a:endParaRPr lang="en-US"/>
        </a:p>
      </dgm:t>
    </dgm:pt>
    <dgm:pt modelId="{C2A12006-ABB9-413D-A6E6-9B13DE46CF99}" type="sibTrans" cxnId="{D13EF043-FC27-426B-843E-CFAAEDC93A5C}">
      <dgm:prSet/>
      <dgm:spPr/>
      <dgm:t>
        <a:bodyPr/>
        <a:lstStyle/>
        <a:p>
          <a:endParaRPr lang="en-US"/>
        </a:p>
      </dgm:t>
    </dgm:pt>
    <dgm:pt modelId="{EBB3D63D-899D-448C-B148-24E07610EE92}">
      <dgm:prSet/>
      <dgm:spPr/>
      <dgm:t>
        <a:bodyPr/>
        <a:lstStyle/>
        <a:p>
          <a:r>
            <a:rPr lang="en-US" dirty="0"/>
            <a:t>[Scrape Wikipedia → Parse HTML Table → Pandas </a:t>
          </a:r>
          <a:r>
            <a:rPr lang="en-US" dirty="0" err="1"/>
            <a:t>Dataframe</a:t>
          </a:r>
          <a:r>
            <a:rPr lang="en-US" dirty="0"/>
            <a:t>]</a:t>
          </a:r>
        </a:p>
      </dgm:t>
    </dgm:pt>
    <dgm:pt modelId="{77CB8A73-C4D6-48C9-95BD-0724B73F53B8}" type="parTrans" cxnId="{2918E773-3D45-45F5-AEA9-7EC714EA775E}">
      <dgm:prSet/>
      <dgm:spPr/>
      <dgm:t>
        <a:bodyPr/>
        <a:lstStyle/>
        <a:p>
          <a:endParaRPr lang="en-US"/>
        </a:p>
      </dgm:t>
    </dgm:pt>
    <dgm:pt modelId="{0287982D-A521-4EB8-A307-C9A77D1BD587}" type="sibTrans" cxnId="{2918E773-3D45-45F5-AEA9-7EC714EA775E}">
      <dgm:prSet/>
      <dgm:spPr/>
      <dgm:t>
        <a:bodyPr/>
        <a:lstStyle/>
        <a:p>
          <a:endParaRPr lang="en-US"/>
        </a:p>
      </dgm:t>
    </dgm:pt>
    <dgm:pt modelId="{4B0F9948-3E69-41F0-A5A0-491DD4861BB0}">
      <dgm:prSet/>
      <dgm:spPr/>
      <dgm:t>
        <a:bodyPr/>
        <a:lstStyle/>
        <a:p>
          <a:r>
            <a:rPr lang="en-US" dirty="0"/>
            <a:t>[Combine Datasets]</a:t>
          </a:r>
        </a:p>
      </dgm:t>
    </dgm:pt>
    <dgm:pt modelId="{0D19E972-68BB-42FC-9BE4-C5279F77D274}" type="parTrans" cxnId="{8DB89390-D163-4151-BC4D-E4EA85D46B75}">
      <dgm:prSet/>
      <dgm:spPr/>
      <dgm:t>
        <a:bodyPr/>
        <a:lstStyle/>
        <a:p>
          <a:endParaRPr lang="en-US"/>
        </a:p>
      </dgm:t>
    </dgm:pt>
    <dgm:pt modelId="{318CD4D1-982C-4DA5-B1EA-53AB2F267E14}" type="sibTrans" cxnId="{8DB89390-D163-4151-BC4D-E4EA85D46B75}">
      <dgm:prSet/>
      <dgm:spPr/>
      <dgm:t>
        <a:bodyPr/>
        <a:lstStyle/>
        <a:p>
          <a:endParaRPr lang="en-US"/>
        </a:p>
      </dgm:t>
    </dgm:pt>
    <dgm:pt modelId="{56516B20-C2E4-45FE-8AD8-19256420DE3D}" type="pres">
      <dgm:prSet presAssocID="{A9F9A49E-9F7F-4627-A522-3E9F37AE485D}" presName="outerComposite" presStyleCnt="0">
        <dgm:presLayoutVars>
          <dgm:chMax val="5"/>
          <dgm:dir/>
          <dgm:resizeHandles val="exact"/>
        </dgm:presLayoutVars>
      </dgm:prSet>
      <dgm:spPr/>
    </dgm:pt>
    <dgm:pt modelId="{20FDABA5-8AD1-4D65-B337-B085BD4FB617}" type="pres">
      <dgm:prSet presAssocID="{A9F9A49E-9F7F-4627-A522-3E9F37AE485D}" presName="dummyMaxCanvas" presStyleCnt="0">
        <dgm:presLayoutVars/>
      </dgm:prSet>
      <dgm:spPr/>
    </dgm:pt>
    <dgm:pt modelId="{B21C67F7-C91F-452E-AB6D-D606B670E897}" type="pres">
      <dgm:prSet presAssocID="{A9F9A49E-9F7F-4627-A522-3E9F37AE485D}" presName="FiveNodes_1" presStyleLbl="node1" presStyleIdx="0" presStyleCnt="5">
        <dgm:presLayoutVars>
          <dgm:bulletEnabled val="1"/>
        </dgm:presLayoutVars>
      </dgm:prSet>
      <dgm:spPr/>
    </dgm:pt>
    <dgm:pt modelId="{581FA5C7-454C-4FAE-858D-7C471F0DC7CD}" type="pres">
      <dgm:prSet presAssocID="{A9F9A49E-9F7F-4627-A522-3E9F37AE485D}" presName="FiveNodes_2" presStyleLbl="node1" presStyleIdx="1" presStyleCnt="5">
        <dgm:presLayoutVars>
          <dgm:bulletEnabled val="1"/>
        </dgm:presLayoutVars>
      </dgm:prSet>
      <dgm:spPr/>
    </dgm:pt>
    <dgm:pt modelId="{7FD0FCD7-0FCA-40C3-BAFD-6D08198D5A4D}" type="pres">
      <dgm:prSet presAssocID="{A9F9A49E-9F7F-4627-A522-3E9F37AE485D}" presName="FiveNodes_3" presStyleLbl="node1" presStyleIdx="2" presStyleCnt="5">
        <dgm:presLayoutVars>
          <dgm:bulletEnabled val="1"/>
        </dgm:presLayoutVars>
      </dgm:prSet>
      <dgm:spPr/>
    </dgm:pt>
    <dgm:pt modelId="{11F1E389-0697-4478-BCCC-727A69C437CA}" type="pres">
      <dgm:prSet presAssocID="{A9F9A49E-9F7F-4627-A522-3E9F37AE485D}" presName="FiveNodes_4" presStyleLbl="node1" presStyleIdx="3" presStyleCnt="5">
        <dgm:presLayoutVars>
          <dgm:bulletEnabled val="1"/>
        </dgm:presLayoutVars>
      </dgm:prSet>
      <dgm:spPr/>
    </dgm:pt>
    <dgm:pt modelId="{72042A3A-9545-4073-B740-8D37591F00A2}" type="pres">
      <dgm:prSet presAssocID="{A9F9A49E-9F7F-4627-A522-3E9F37AE485D}" presName="FiveNodes_5" presStyleLbl="node1" presStyleIdx="4" presStyleCnt="5">
        <dgm:presLayoutVars>
          <dgm:bulletEnabled val="1"/>
        </dgm:presLayoutVars>
      </dgm:prSet>
      <dgm:spPr/>
    </dgm:pt>
    <dgm:pt modelId="{EA50317C-7583-447D-BCBF-A39BCCFB289E}" type="pres">
      <dgm:prSet presAssocID="{A9F9A49E-9F7F-4627-A522-3E9F37AE485D}" presName="FiveConn_1-2" presStyleLbl="fgAccFollowNode1" presStyleIdx="0" presStyleCnt="4">
        <dgm:presLayoutVars>
          <dgm:bulletEnabled val="1"/>
        </dgm:presLayoutVars>
      </dgm:prSet>
      <dgm:spPr/>
    </dgm:pt>
    <dgm:pt modelId="{35D3FE79-2B84-42E8-B4DB-A6DCDE353083}" type="pres">
      <dgm:prSet presAssocID="{A9F9A49E-9F7F-4627-A522-3E9F37AE485D}" presName="FiveConn_2-3" presStyleLbl="fgAccFollowNode1" presStyleIdx="1" presStyleCnt="4">
        <dgm:presLayoutVars>
          <dgm:bulletEnabled val="1"/>
        </dgm:presLayoutVars>
      </dgm:prSet>
      <dgm:spPr/>
    </dgm:pt>
    <dgm:pt modelId="{41E83D49-28D7-4099-887C-217B4A294973}" type="pres">
      <dgm:prSet presAssocID="{A9F9A49E-9F7F-4627-A522-3E9F37AE485D}" presName="FiveConn_3-4" presStyleLbl="fgAccFollowNode1" presStyleIdx="2" presStyleCnt="4">
        <dgm:presLayoutVars>
          <dgm:bulletEnabled val="1"/>
        </dgm:presLayoutVars>
      </dgm:prSet>
      <dgm:spPr/>
    </dgm:pt>
    <dgm:pt modelId="{272FCDEB-7AA2-4A11-9601-ACA739C26306}" type="pres">
      <dgm:prSet presAssocID="{A9F9A49E-9F7F-4627-A522-3E9F37AE485D}" presName="FiveConn_4-5" presStyleLbl="fgAccFollowNode1" presStyleIdx="3" presStyleCnt="4">
        <dgm:presLayoutVars>
          <dgm:bulletEnabled val="1"/>
        </dgm:presLayoutVars>
      </dgm:prSet>
      <dgm:spPr/>
    </dgm:pt>
    <dgm:pt modelId="{4900998B-3835-4BF6-B8A3-08467F9EFB33}" type="pres">
      <dgm:prSet presAssocID="{A9F9A49E-9F7F-4627-A522-3E9F37AE485D}" presName="FiveNodes_1_text" presStyleLbl="node1" presStyleIdx="4" presStyleCnt="5">
        <dgm:presLayoutVars>
          <dgm:bulletEnabled val="1"/>
        </dgm:presLayoutVars>
      </dgm:prSet>
      <dgm:spPr/>
    </dgm:pt>
    <dgm:pt modelId="{7B9B2DBA-411B-470C-BB16-48D8D33B1FAF}" type="pres">
      <dgm:prSet presAssocID="{A9F9A49E-9F7F-4627-A522-3E9F37AE485D}" presName="FiveNodes_2_text" presStyleLbl="node1" presStyleIdx="4" presStyleCnt="5">
        <dgm:presLayoutVars>
          <dgm:bulletEnabled val="1"/>
        </dgm:presLayoutVars>
      </dgm:prSet>
      <dgm:spPr/>
    </dgm:pt>
    <dgm:pt modelId="{E9B981DB-E242-4BF9-8C4C-78180CE22B2B}" type="pres">
      <dgm:prSet presAssocID="{A9F9A49E-9F7F-4627-A522-3E9F37AE485D}" presName="FiveNodes_3_text" presStyleLbl="node1" presStyleIdx="4" presStyleCnt="5">
        <dgm:presLayoutVars>
          <dgm:bulletEnabled val="1"/>
        </dgm:presLayoutVars>
      </dgm:prSet>
      <dgm:spPr/>
    </dgm:pt>
    <dgm:pt modelId="{51BB9417-9045-4644-9739-320ABD91738D}" type="pres">
      <dgm:prSet presAssocID="{A9F9A49E-9F7F-4627-A522-3E9F37AE485D}" presName="FiveNodes_4_text" presStyleLbl="node1" presStyleIdx="4" presStyleCnt="5">
        <dgm:presLayoutVars>
          <dgm:bulletEnabled val="1"/>
        </dgm:presLayoutVars>
      </dgm:prSet>
      <dgm:spPr/>
    </dgm:pt>
    <dgm:pt modelId="{6C5EFD8B-ECD2-4E5A-9699-9D0989AB2E4A}" type="pres">
      <dgm:prSet presAssocID="{A9F9A49E-9F7F-4627-A522-3E9F37AE485D}" presName="FiveNodes_5_text" presStyleLbl="node1" presStyleIdx="4" presStyleCnt="5">
        <dgm:presLayoutVars>
          <dgm:bulletEnabled val="1"/>
        </dgm:presLayoutVars>
      </dgm:prSet>
      <dgm:spPr/>
    </dgm:pt>
  </dgm:ptLst>
  <dgm:cxnLst>
    <dgm:cxn modelId="{4D08F60E-CB6C-4C6D-8958-3C2B5C5F9B91}" type="presOf" srcId="{E42777AB-A0B6-438D-BCC2-94B8A55419B9}" destId="{4900998B-3835-4BF6-B8A3-08467F9EFB33}" srcOrd="1" destOrd="0" presId="urn:microsoft.com/office/officeart/2005/8/layout/vProcess5"/>
    <dgm:cxn modelId="{C2FF9F1C-E8FB-4865-B7D9-E0B753CED2C0}" srcId="{A9F9A49E-9F7F-4627-A522-3E9F37AE485D}" destId="{E42777AB-A0B6-438D-BCC2-94B8A55419B9}" srcOrd="0" destOrd="0" parTransId="{4667FE01-C91A-46C7-9B5C-13DC72423A12}" sibTransId="{A37D5E25-E757-4053-A4AA-2C6D04C878B0}"/>
    <dgm:cxn modelId="{5591C45F-40B5-49AB-A40A-4347A85E7B24}" type="presOf" srcId="{EFF1DCEE-C901-4D7E-869C-B2A1CF8F499B}" destId="{581FA5C7-454C-4FAE-858D-7C471F0DC7CD}" srcOrd="0" destOrd="0" presId="urn:microsoft.com/office/officeart/2005/8/layout/vProcess5"/>
    <dgm:cxn modelId="{D13EF043-FC27-426B-843E-CFAAEDC93A5C}" srcId="{A9F9A49E-9F7F-4627-A522-3E9F37AE485D}" destId="{ECF1CF2A-83A6-4946-B628-AD448A26BD8C}" srcOrd="2" destOrd="0" parTransId="{389894D8-2CD3-40FB-AB5E-E850C6F30C9C}" sibTransId="{C2A12006-ABB9-413D-A6E6-9B13DE46CF99}"/>
    <dgm:cxn modelId="{2AD36E44-D247-4246-93F4-64E68E699B69}" type="presOf" srcId="{0287982D-A521-4EB8-A307-C9A77D1BD587}" destId="{272FCDEB-7AA2-4A11-9601-ACA739C26306}" srcOrd="0" destOrd="0" presId="urn:microsoft.com/office/officeart/2005/8/layout/vProcess5"/>
    <dgm:cxn modelId="{587E9366-C1BA-40CF-BBEE-B0AA11200BA7}" type="presOf" srcId="{EBB3D63D-899D-448C-B148-24E07610EE92}" destId="{11F1E389-0697-4478-BCCC-727A69C437CA}" srcOrd="0" destOrd="0" presId="urn:microsoft.com/office/officeart/2005/8/layout/vProcess5"/>
    <dgm:cxn modelId="{ED80486D-38DB-40CF-B6AF-A39575CB3C01}" type="presOf" srcId="{A9F9A49E-9F7F-4627-A522-3E9F37AE485D}" destId="{56516B20-C2E4-45FE-8AD8-19256420DE3D}" srcOrd="0" destOrd="0" presId="urn:microsoft.com/office/officeart/2005/8/layout/vProcess5"/>
    <dgm:cxn modelId="{8F362971-F986-4693-B171-51A8E5F7F834}" type="presOf" srcId="{C2A12006-ABB9-413D-A6E6-9B13DE46CF99}" destId="{41E83D49-28D7-4099-887C-217B4A294973}" srcOrd="0" destOrd="0" presId="urn:microsoft.com/office/officeart/2005/8/layout/vProcess5"/>
    <dgm:cxn modelId="{2918E773-3D45-45F5-AEA9-7EC714EA775E}" srcId="{A9F9A49E-9F7F-4627-A522-3E9F37AE485D}" destId="{EBB3D63D-899D-448C-B148-24E07610EE92}" srcOrd="3" destOrd="0" parTransId="{77CB8A73-C4D6-48C9-95BD-0724B73F53B8}" sibTransId="{0287982D-A521-4EB8-A307-C9A77D1BD587}"/>
    <dgm:cxn modelId="{8DB89390-D163-4151-BC4D-E4EA85D46B75}" srcId="{A9F9A49E-9F7F-4627-A522-3E9F37AE485D}" destId="{4B0F9948-3E69-41F0-A5A0-491DD4861BB0}" srcOrd="4" destOrd="0" parTransId="{0D19E972-68BB-42FC-9BE4-C5279F77D274}" sibTransId="{318CD4D1-982C-4DA5-B1EA-53AB2F267E14}"/>
    <dgm:cxn modelId="{CC858597-92E4-49B0-9193-F1B609D49C7D}" type="presOf" srcId="{E42777AB-A0B6-438D-BCC2-94B8A55419B9}" destId="{B21C67F7-C91F-452E-AB6D-D606B670E897}" srcOrd="0" destOrd="0" presId="urn:microsoft.com/office/officeart/2005/8/layout/vProcess5"/>
    <dgm:cxn modelId="{63122AB2-8B07-4F3F-844E-364F6E5E18D2}" type="presOf" srcId="{ECF1CF2A-83A6-4946-B628-AD448A26BD8C}" destId="{7FD0FCD7-0FCA-40C3-BAFD-6D08198D5A4D}" srcOrd="0" destOrd="0" presId="urn:microsoft.com/office/officeart/2005/8/layout/vProcess5"/>
    <dgm:cxn modelId="{FAEE2AB6-3E4A-46B4-9E8D-002186483AD7}" type="presOf" srcId="{EBB3D63D-899D-448C-B148-24E07610EE92}" destId="{51BB9417-9045-4644-9739-320ABD91738D}" srcOrd="1" destOrd="0" presId="urn:microsoft.com/office/officeart/2005/8/layout/vProcess5"/>
    <dgm:cxn modelId="{5FC249B7-8F2C-45B0-9B60-BE1DCE428217}" type="presOf" srcId="{4B0F9948-3E69-41F0-A5A0-491DD4861BB0}" destId="{72042A3A-9545-4073-B740-8D37591F00A2}" srcOrd="0" destOrd="0" presId="urn:microsoft.com/office/officeart/2005/8/layout/vProcess5"/>
    <dgm:cxn modelId="{D078BBC2-31DD-4904-B286-68516F1DA535}" type="presOf" srcId="{AEE12C85-FAE1-4F41-A802-963A57CF33B3}" destId="{35D3FE79-2B84-42E8-B4DB-A6DCDE353083}" srcOrd="0" destOrd="0" presId="urn:microsoft.com/office/officeart/2005/8/layout/vProcess5"/>
    <dgm:cxn modelId="{3D499CD1-305A-40F9-83D8-B7F6494CB097}" type="presOf" srcId="{4B0F9948-3E69-41F0-A5A0-491DD4861BB0}" destId="{6C5EFD8B-ECD2-4E5A-9699-9D0989AB2E4A}" srcOrd="1" destOrd="0" presId="urn:microsoft.com/office/officeart/2005/8/layout/vProcess5"/>
    <dgm:cxn modelId="{1F4601DA-99EF-40A0-BFD1-2D1F01390D93}" type="presOf" srcId="{EFF1DCEE-C901-4D7E-869C-B2A1CF8F499B}" destId="{7B9B2DBA-411B-470C-BB16-48D8D33B1FAF}" srcOrd="1" destOrd="0" presId="urn:microsoft.com/office/officeart/2005/8/layout/vProcess5"/>
    <dgm:cxn modelId="{ADD571E9-AA5D-422C-A5AE-2094A685E206}" type="presOf" srcId="{A37D5E25-E757-4053-A4AA-2C6D04C878B0}" destId="{EA50317C-7583-447D-BCBF-A39BCCFB289E}" srcOrd="0" destOrd="0" presId="urn:microsoft.com/office/officeart/2005/8/layout/vProcess5"/>
    <dgm:cxn modelId="{255149EE-E7B3-4653-B6EB-B7837EBF2CCA}" type="presOf" srcId="{ECF1CF2A-83A6-4946-B628-AD448A26BD8C}" destId="{E9B981DB-E242-4BF9-8C4C-78180CE22B2B}" srcOrd="1" destOrd="0" presId="urn:microsoft.com/office/officeart/2005/8/layout/vProcess5"/>
    <dgm:cxn modelId="{5D6280FD-2B3C-4AA0-B677-037074077443}" srcId="{A9F9A49E-9F7F-4627-A522-3E9F37AE485D}" destId="{EFF1DCEE-C901-4D7E-869C-B2A1CF8F499B}" srcOrd="1" destOrd="0" parTransId="{BF05BC14-0FF1-4E9A-A9CA-3B47DED289BE}" sibTransId="{AEE12C85-FAE1-4F41-A802-963A57CF33B3}"/>
    <dgm:cxn modelId="{F4E50FC8-FC4D-46AC-8529-930FA92CADE5}" type="presParOf" srcId="{56516B20-C2E4-45FE-8AD8-19256420DE3D}" destId="{20FDABA5-8AD1-4D65-B337-B085BD4FB617}" srcOrd="0" destOrd="0" presId="urn:microsoft.com/office/officeart/2005/8/layout/vProcess5"/>
    <dgm:cxn modelId="{E027F383-C7E1-4833-A6F7-D8813ECED146}" type="presParOf" srcId="{56516B20-C2E4-45FE-8AD8-19256420DE3D}" destId="{B21C67F7-C91F-452E-AB6D-D606B670E897}" srcOrd="1" destOrd="0" presId="urn:microsoft.com/office/officeart/2005/8/layout/vProcess5"/>
    <dgm:cxn modelId="{83C818F8-57C1-4101-B4E0-1A8487A61F0E}" type="presParOf" srcId="{56516B20-C2E4-45FE-8AD8-19256420DE3D}" destId="{581FA5C7-454C-4FAE-858D-7C471F0DC7CD}" srcOrd="2" destOrd="0" presId="urn:microsoft.com/office/officeart/2005/8/layout/vProcess5"/>
    <dgm:cxn modelId="{355C5B42-40CA-4EDC-9DD9-AE43AE471589}" type="presParOf" srcId="{56516B20-C2E4-45FE-8AD8-19256420DE3D}" destId="{7FD0FCD7-0FCA-40C3-BAFD-6D08198D5A4D}" srcOrd="3" destOrd="0" presId="urn:microsoft.com/office/officeart/2005/8/layout/vProcess5"/>
    <dgm:cxn modelId="{6D48AFDB-C047-464B-AB24-AB0DBCCABEE4}" type="presParOf" srcId="{56516B20-C2E4-45FE-8AD8-19256420DE3D}" destId="{11F1E389-0697-4478-BCCC-727A69C437CA}" srcOrd="4" destOrd="0" presId="urn:microsoft.com/office/officeart/2005/8/layout/vProcess5"/>
    <dgm:cxn modelId="{30C17190-F0E6-4736-ACF8-DA078A6AF521}" type="presParOf" srcId="{56516B20-C2E4-45FE-8AD8-19256420DE3D}" destId="{72042A3A-9545-4073-B740-8D37591F00A2}" srcOrd="5" destOrd="0" presId="urn:microsoft.com/office/officeart/2005/8/layout/vProcess5"/>
    <dgm:cxn modelId="{2B3D377D-658B-4C43-8A0A-BC9053C23BCB}" type="presParOf" srcId="{56516B20-C2E4-45FE-8AD8-19256420DE3D}" destId="{EA50317C-7583-447D-BCBF-A39BCCFB289E}" srcOrd="6" destOrd="0" presId="urn:microsoft.com/office/officeart/2005/8/layout/vProcess5"/>
    <dgm:cxn modelId="{4E932DF8-94A6-4F37-A5DD-676D2E6878A6}" type="presParOf" srcId="{56516B20-C2E4-45FE-8AD8-19256420DE3D}" destId="{35D3FE79-2B84-42E8-B4DB-A6DCDE353083}" srcOrd="7" destOrd="0" presId="urn:microsoft.com/office/officeart/2005/8/layout/vProcess5"/>
    <dgm:cxn modelId="{9959BDE6-AEBF-41CB-A8A3-C01B32B59148}" type="presParOf" srcId="{56516B20-C2E4-45FE-8AD8-19256420DE3D}" destId="{41E83D49-28D7-4099-887C-217B4A294973}" srcOrd="8" destOrd="0" presId="urn:microsoft.com/office/officeart/2005/8/layout/vProcess5"/>
    <dgm:cxn modelId="{66AA494B-CE42-4794-9155-75A69E3BD2A1}" type="presParOf" srcId="{56516B20-C2E4-45FE-8AD8-19256420DE3D}" destId="{272FCDEB-7AA2-4A11-9601-ACA739C26306}" srcOrd="9" destOrd="0" presId="urn:microsoft.com/office/officeart/2005/8/layout/vProcess5"/>
    <dgm:cxn modelId="{0298FA3E-3630-4809-B6B0-4BC8E6033DD2}" type="presParOf" srcId="{56516B20-C2E4-45FE-8AD8-19256420DE3D}" destId="{4900998B-3835-4BF6-B8A3-08467F9EFB33}" srcOrd="10" destOrd="0" presId="urn:microsoft.com/office/officeart/2005/8/layout/vProcess5"/>
    <dgm:cxn modelId="{DCBEA57E-6041-4989-8EA6-5726DD41E1C1}" type="presParOf" srcId="{56516B20-C2E4-45FE-8AD8-19256420DE3D}" destId="{7B9B2DBA-411B-470C-BB16-48D8D33B1FAF}" srcOrd="11" destOrd="0" presId="urn:microsoft.com/office/officeart/2005/8/layout/vProcess5"/>
    <dgm:cxn modelId="{8DFEFDD6-A2DF-4227-97A5-EAB6166ED63D}" type="presParOf" srcId="{56516B20-C2E4-45FE-8AD8-19256420DE3D}" destId="{E9B981DB-E242-4BF9-8C4C-78180CE22B2B}" srcOrd="12" destOrd="0" presId="urn:microsoft.com/office/officeart/2005/8/layout/vProcess5"/>
    <dgm:cxn modelId="{B52AD3BE-1178-4827-A740-5A074B7F1AC1}" type="presParOf" srcId="{56516B20-C2E4-45FE-8AD8-19256420DE3D}" destId="{51BB9417-9045-4644-9739-320ABD91738D}" srcOrd="13" destOrd="0" presId="urn:microsoft.com/office/officeart/2005/8/layout/vProcess5"/>
    <dgm:cxn modelId="{F64DB758-5424-4CC7-AD76-A6A2E2D00DA5}" type="presParOf" srcId="{56516B20-C2E4-45FE-8AD8-19256420DE3D}" destId="{6C5EFD8B-ECD2-4E5A-9699-9D0989AB2E4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C44A42-9DB1-4443-B31C-5C4E30287BD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332CF1BB-ADA6-466F-B5BB-51770BAB4F6A}">
      <dgm:prSet phldrT="[Text]"/>
      <dgm:spPr/>
      <dgm:t>
        <a:bodyPr/>
        <a:lstStyle/>
        <a:p>
          <a:r>
            <a:rPr lang="en-US" b="1" i="0" dirty="0"/>
            <a:t>Request API and Parse SpaceX Launch Data</a:t>
          </a:r>
          <a:endParaRPr lang="en-US" dirty="0"/>
        </a:p>
      </dgm:t>
    </dgm:pt>
    <dgm:pt modelId="{1EF2A36C-2473-4546-B0A3-BB2A36BF91EB}" type="parTrans" cxnId="{6CCC8A9C-68CE-42F0-AA26-9879B1DEF379}">
      <dgm:prSet/>
      <dgm:spPr/>
      <dgm:t>
        <a:bodyPr/>
        <a:lstStyle/>
        <a:p>
          <a:endParaRPr lang="en-US"/>
        </a:p>
      </dgm:t>
    </dgm:pt>
    <dgm:pt modelId="{E1C4AEA7-4E30-49BC-B7D2-7505631DBC3C}" type="sibTrans" cxnId="{6CCC8A9C-68CE-42F0-AA26-9879B1DEF379}">
      <dgm:prSet/>
      <dgm:spPr/>
      <dgm:t>
        <a:bodyPr/>
        <a:lstStyle/>
        <a:p>
          <a:endParaRPr lang="en-US"/>
        </a:p>
      </dgm:t>
    </dgm:pt>
    <dgm:pt modelId="{C4E5442B-CD98-49C8-A169-634901AFB5B9}">
      <dgm:prSet phldrT="[Text]"/>
      <dgm:spPr/>
      <dgm:t>
        <a:bodyPr/>
        <a:lstStyle/>
        <a:p>
          <a:pPr>
            <a:buFont typeface="Arial" panose="020B0604020202020204" pitchFamily="34" charset="0"/>
            <a:buChar char="•"/>
          </a:pPr>
          <a:r>
            <a:rPr lang="en-US" b="0" i="0" dirty="0"/>
            <a:t>Send a GET request to the SpaceX API.</a:t>
          </a:r>
          <a:endParaRPr lang="en-US" dirty="0"/>
        </a:p>
      </dgm:t>
    </dgm:pt>
    <dgm:pt modelId="{32BFB852-3130-46D7-B306-67A6BDEE3C95}" type="parTrans" cxnId="{197B2F28-2209-4842-9985-BAAD24D4B932}">
      <dgm:prSet/>
      <dgm:spPr/>
      <dgm:t>
        <a:bodyPr/>
        <a:lstStyle/>
        <a:p>
          <a:endParaRPr lang="en-US"/>
        </a:p>
      </dgm:t>
    </dgm:pt>
    <dgm:pt modelId="{7E08881C-4903-4226-B0DE-5261A798D517}" type="sibTrans" cxnId="{197B2F28-2209-4842-9985-BAAD24D4B932}">
      <dgm:prSet/>
      <dgm:spPr/>
      <dgm:t>
        <a:bodyPr/>
        <a:lstStyle/>
        <a:p>
          <a:endParaRPr lang="en-US"/>
        </a:p>
      </dgm:t>
    </dgm:pt>
    <dgm:pt modelId="{CA5C8AB8-863E-484C-A553-21C755008B0A}">
      <dgm:prSet phldrT="[Text]"/>
      <dgm:spPr/>
      <dgm:t>
        <a:bodyPr/>
        <a:lstStyle/>
        <a:p>
          <a:r>
            <a:rPr lang="en-US" b="1" i="0" dirty="0"/>
            <a:t>Filter Data for Falcon 9 Launches</a:t>
          </a:r>
          <a:endParaRPr lang="en-US" dirty="0"/>
        </a:p>
      </dgm:t>
    </dgm:pt>
    <dgm:pt modelId="{BB8A25B2-97D9-4F0D-8AAC-CBC125D6AFB6}" type="parTrans" cxnId="{D1215512-D3EE-483D-B833-8FBFEC629315}">
      <dgm:prSet/>
      <dgm:spPr/>
      <dgm:t>
        <a:bodyPr/>
        <a:lstStyle/>
        <a:p>
          <a:endParaRPr lang="en-US"/>
        </a:p>
      </dgm:t>
    </dgm:pt>
    <dgm:pt modelId="{76980D97-0706-45A9-AF24-378061F6435F}" type="sibTrans" cxnId="{D1215512-D3EE-483D-B833-8FBFEC629315}">
      <dgm:prSet/>
      <dgm:spPr/>
      <dgm:t>
        <a:bodyPr/>
        <a:lstStyle/>
        <a:p>
          <a:endParaRPr lang="en-US"/>
        </a:p>
      </dgm:t>
    </dgm:pt>
    <dgm:pt modelId="{B1097086-6084-4871-BECB-A459E035DCED}">
      <dgm:prSet phldrT="[Text]"/>
      <dgm:spPr/>
      <dgm:t>
        <a:bodyPr/>
        <a:lstStyle/>
        <a:p>
          <a:pPr>
            <a:buFont typeface="Arial" panose="020B0604020202020204" pitchFamily="34" charset="0"/>
            <a:buChar char="•"/>
          </a:pPr>
          <a:r>
            <a:rPr lang="en-US" b="0" i="0" dirty="0"/>
            <a:t>Extract and filter the dataset to include only Falcon 9 launches.</a:t>
          </a:r>
          <a:endParaRPr lang="en-US" dirty="0"/>
        </a:p>
      </dgm:t>
    </dgm:pt>
    <dgm:pt modelId="{4AD2B8A0-9E70-446B-BDC1-3222C3FF353E}" type="parTrans" cxnId="{936F0E10-B40C-4C57-AEB9-A3D6F1CA3984}">
      <dgm:prSet/>
      <dgm:spPr/>
      <dgm:t>
        <a:bodyPr/>
        <a:lstStyle/>
        <a:p>
          <a:endParaRPr lang="en-US"/>
        </a:p>
      </dgm:t>
    </dgm:pt>
    <dgm:pt modelId="{CB5DA489-76A7-4A68-A37A-715879FCDD17}" type="sibTrans" cxnId="{936F0E10-B40C-4C57-AEB9-A3D6F1CA3984}">
      <dgm:prSet/>
      <dgm:spPr/>
      <dgm:t>
        <a:bodyPr/>
        <a:lstStyle/>
        <a:p>
          <a:endParaRPr lang="en-US"/>
        </a:p>
      </dgm:t>
    </dgm:pt>
    <dgm:pt modelId="{9F604263-3CD5-4FDC-BF49-1ABCE1D829FF}">
      <dgm:prSet phldrT="[Text]"/>
      <dgm:spPr/>
      <dgm:t>
        <a:bodyPr/>
        <a:lstStyle/>
        <a:p>
          <a:r>
            <a:rPr lang="en-US" b="1" i="0" dirty="0"/>
            <a:t>Handle Missing Values</a:t>
          </a:r>
          <a:endParaRPr lang="en-US" dirty="0"/>
        </a:p>
      </dgm:t>
    </dgm:pt>
    <dgm:pt modelId="{BE5D1FDD-0161-4BD7-BCFE-3D6F17CF2C8B}" type="parTrans" cxnId="{E2AD2E7E-A35C-4E38-AD8D-CCAA6EA7962B}">
      <dgm:prSet/>
      <dgm:spPr/>
      <dgm:t>
        <a:bodyPr/>
        <a:lstStyle/>
        <a:p>
          <a:endParaRPr lang="en-US"/>
        </a:p>
      </dgm:t>
    </dgm:pt>
    <dgm:pt modelId="{AEFACC31-810F-49E5-9821-1E05AA95A92E}" type="sibTrans" cxnId="{E2AD2E7E-A35C-4E38-AD8D-CCAA6EA7962B}">
      <dgm:prSet/>
      <dgm:spPr/>
      <dgm:t>
        <a:bodyPr/>
        <a:lstStyle/>
        <a:p>
          <a:endParaRPr lang="en-US"/>
        </a:p>
      </dgm:t>
    </dgm:pt>
    <dgm:pt modelId="{B52B5EA6-F9D7-4108-802E-85FB09ED2AE8}">
      <dgm:prSet phldrT="[Text]"/>
      <dgm:spPr/>
      <dgm:t>
        <a:bodyPr/>
        <a:lstStyle/>
        <a:p>
          <a:pPr>
            <a:buFont typeface="Arial" panose="020B0604020202020204" pitchFamily="34" charset="0"/>
            <a:buChar char="•"/>
          </a:pPr>
          <a:r>
            <a:rPr lang="en-US" b="0" i="0" dirty="0"/>
            <a:t>Identify and address missing or incomplete data points in the filtered dataset.</a:t>
          </a:r>
          <a:endParaRPr lang="en-US" dirty="0"/>
        </a:p>
      </dgm:t>
    </dgm:pt>
    <dgm:pt modelId="{080B442D-D098-4886-9C35-4318AA2A0750}" type="parTrans" cxnId="{96E6EA3D-EE3C-44FF-927D-5A9825A14CC9}">
      <dgm:prSet/>
      <dgm:spPr/>
      <dgm:t>
        <a:bodyPr/>
        <a:lstStyle/>
        <a:p>
          <a:endParaRPr lang="en-US"/>
        </a:p>
      </dgm:t>
    </dgm:pt>
    <dgm:pt modelId="{251E9F5D-7BD7-4026-9798-D4B0049C37B0}" type="sibTrans" cxnId="{96E6EA3D-EE3C-44FF-927D-5A9825A14CC9}">
      <dgm:prSet/>
      <dgm:spPr/>
      <dgm:t>
        <a:bodyPr/>
        <a:lstStyle/>
        <a:p>
          <a:endParaRPr lang="en-US"/>
        </a:p>
      </dgm:t>
    </dgm:pt>
    <dgm:pt modelId="{1D9D1D53-3051-4572-9923-31BC03DF773F}">
      <dgm:prSet/>
      <dgm:spPr/>
      <dgm:t>
        <a:bodyPr/>
        <a:lstStyle/>
        <a:p>
          <a:pPr>
            <a:buFont typeface="Arial" panose="020B0604020202020204" pitchFamily="34" charset="0"/>
            <a:buChar char="•"/>
          </a:pPr>
          <a:r>
            <a:rPr lang="en-US" b="0" i="0"/>
            <a:t>Parse and load the retrieved launch data into a structured format.</a:t>
          </a:r>
        </a:p>
      </dgm:t>
    </dgm:pt>
    <dgm:pt modelId="{A67C3C72-EBE3-4FF6-8415-839531B3E7F3}" type="parTrans" cxnId="{19AD4E9F-93FC-4FA5-B8F3-18392BE875F8}">
      <dgm:prSet/>
      <dgm:spPr/>
      <dgm:t>
        <a:bodyPr/>
        <a:lstStyle/>
        <a:p>
          <a:endParaRPr lang="en-US"/>
        </a:p>
      </dgm:t>
    </dgm:pt>
    <dgm:pt modelId="{59998550-327B-4328-8514-C22FF3AAAE78}" type="sibTrans" cxnId="{19AD4E9F-93FC-4FA5-B8F3-18392BE875F8}">
      <dgm:prSet/>
      <dgm:spPr/>
      <dgm:t>
        <a:bodyPr/>
        <a:lstStyle/>
        <a:p>
          <a:endParaRPr lang="en-US"/>
        </a:p>
      </dgm:t>
    </dgm:pt>
    <dgm:pt modelId="{29473CCD-3F01-4754-B331-092C020F4F6B}">
      <dgm:prSet/>
      <dgm:spPr/>
      <dgm:t>
        <a:bodyPr/>
        <a:lstStyle/>
        <a:p>
          <a:pPr>
            <a:buFont typeface="Arial" panose="020B0604020202020204" pitchFamily="34" charset="0"/>
            <a:buChar char="•"/>
          </a:pPr>
          <a:r>
            <a:rPr lang="en-US" b="0" i="0"/>
            <a:t>Apply appropriate methods (e.g., imputation, removal) to ensure data quality.</a:t>
          </a:r>
        </a:p>
      </dgm:t>
    </dgm:pt>
    <dgm:pt modelId="{030A452F-118B-41F1-A01B-208977EA2D9E}" type="parTrans" cxnId="{02306923-2637-4C38-BEA3-53B82AF62C4C}">
      <dgm:prSet/>
      <dgm:spPr/>
      <dgm:t>
        <a:bodyPr/>
        <a:lstStyle/>
        <a:p>
          <a:endParaRPr lang="en-US"/>
        </a:p>
      </dgm:t>
    </dgm:pt>
    <dgm:pt modelId="{804721DE-EBD6-4B46-98F5-8F603F7BE550}" type="sibTrans" cxnId="{02306923-2637-4C38-BEA3-53B82AF62C4C}">
      <dgm:prSet/>
      <dgm:spPr/>
      <dgm:t>
        <a:bodyPr/>
        <a:lstStyle/>
        <a:p>
          <a:endParaRPr lang="en-US"/>
        </a:p>
      </dgm:t>
    </dgm:pt>
    <dgm:pt modelId="{E8119684-456D-4296-928C-FC9494C1A12E}" type="pres">
      <dgm:prSet presAssocID="{8BC44A42-9DB1-4443-B31C-5C4E30287BD4}" presName="Name0" presStyleCnt="0">
        <dgm:presLayoutVars>
          <dgm:chMax val="7"/>
          <dgm:chPref val="7"/>
          <dgm:dir/>
          <dgm:animLvl val="lvl"/>
        </dgm:presLayoutVars>
      </dgm:prSet>
      <dgm:spPr/>
    </dgm:pt>
    <dgm:pt modelId="{FC6B93C0-77AC-48C0-A4C3-6E5626804012}" type="pres">
      <dgm:prSet presAssocID="{332CF1BB-ADA6-466F-B5BB-51770BAB4F6A}" presName="Accent1" presStyleCnt="0"/>
      <dgm:spPr/>
    </dgm:pt>
    <dgm:pt modelId="{D44A372B-58B7-4742-B14E-82B9A44EEAE3}" type="pres">
      <dgm:prSet presAssocID="{332CF1BB-ADA6-466F-B5BB-51770BAB4F6A}" presName="Accent" presStyleLbl="node1" presStyleIdx="0" presStyleCnt="3"/>
      <dgm:spPr/>
    </dgm:pt>
    <dgm:pt modelId="{1C2E9972-8DD4-4209-ABA9-9F3E3459242D}" type="pres">
      <dgm:prSet presAssocID="{332CF1BB-ADA6-466F-B5BB-51770BAB4F6A}" presName="Child1" presStyleLbl="revTx" presStyleIdx="0" presStyleCnt="6">
        <dgm:presLayoutVars>
          <dgm:chMax val="0"/>
          <dgm:chPref val="0"/>
          <dgm:bulletEnabled val="1"/>
        </dgm:presLayoutVars>
      </dgm:prSet>
      <dgm:spPr/>
    </dgm:pt>
    <dgm:pt modelId="{D189D226-078E-4F34-BF75-8484A613FA87}" type="pres">
      <dgm:prSet presAssocID="{332CF1BB-ADA6-466F-B5BB-51770BAB4F6A}" presName="Parent1" presStyleLbl="revTx" presStyleIdx="1" presStyleCnt="6">
        <dgm:presLayoutVars>
          <dgm:chMax val="1"/>
          <dgm:chPref val="1"/>
          <dgm:bulletEnabled val="1"/>
        </dgm:presLayoutVars>
      </dgm:prSet>
      <dgm:spPr/>
    </dgm:pt>
    <dgm:pt modelId="{27F38448-181E-4760-8877-921D5C46E7E5}" type="pres">
      <dgm:prSet presAssocID="{CA5C8AB8-863E-484C-A553-21C755008B0A}" presName="Accent2" presStyleCnt="0"/>
      <dgm:spPr/>
    </dgm:pt>
    <dgm:pt modelId="{0AE84AC6-1003-4972-9650-2193209A0022}" type="pres">
      <dgm:prSet presAssocID="{CA5C8AB8-863E-484C-A553-21C755008B0A}" presName="Accent" presStyleLbl="node1" presStyleIdx="1" presStyleCnt="3"/>
      <dgm:spPr/>
    </dgm:pt>
    <dgm:pt modelId="{C617C9B2-41A3-4710-9911-BDF1B5B4B1DE}" type="pres">
      <dgm:prSet presAssocID="{CA5C8AB8-863E-484C-A553-21C755008B0A}" presName="Child2" presStyleLbl="revTx" presStyleIdx="2" presStyleCnt="6">
        <dgm:presLayoutVars>
          <dgm:chMax val="0"/>
          <dgm:chPref val="0"/>
          <dgm:bulletEnabled val="1"/>
        </dgm:presLayoutVars>
      </dgm:prSet>
      <dgm:spPr/>
    </dgm:pt>
    <dgm:pt modelId="{56029E09-016B-4796-B8FE-B7419F348F04}" type="pres">
      <dgm:prSet presAssocID="{CA5C8AB8-863E-484C-A553-21C755008B0A}" presName="Parent2" presStyleLbl="revTx" presStyleIdx="3" presStyleCnt="6">
        <dgm:presLayoutVars>
          <dgm:chMax val="1"/>
          <dgm:chPref val="1"/>
          <dgm:bulletEnabled val="1"/>
        </dgm:presLayoutVars>
      </dgm:prSet>
      <dgm:spPr/>
    </dgm:pt>
    <dgm:pt modelId="{1417270C-D570-475A-81B7-9269F1AC33FA}" type="pres">
      <dgm:prSet presAssocID="{9F604263-3CD5-4FDC-BF49-1ABCE1D829FF}" presName="Accent3" presStyleCnt="0"/>
      <dgm:spPr/>
    </dgm:pt>
    <dgm:pt modelId="{8D9C57F5-A0D9-473E-8C4F-C743D846FAA6}" type="pres">
      <dgm:prSet presAssocID="{9F604263-3CD5-4FDC-BF49-1ABCE1D829FF}" presName="Accent" presStyleLbl="node1" presStyleIdx="2" presStyleCnt="3"/>
      <dgm:spPr/>
    </dgm:pt>
    <dgm:pt modelId="{0F710A89-5129-4D86-ACE9-D7B3C42C382E}" type="pres">
      <dgm:prSet presAssocID="{9F604263-3CD5-4FDC-BF49-1ABCE1D829FF}" presName="Child3" presStyleLbl="revTx" presStyleIdx="4" presStyleCnt="6">
        <dgm:presLayoutVars>
          <dgm:chMax val="0"/>
          <dgm:chPref val="0"/>
          <dgm:bulletEnabled val="1"/>
        </dgm:presLayoutVars>
      </dgm:prSet>
      <dgm:spPr/>
    </dgm:pt>
    <dgm:pt modelId="{FAC85F55-B89C-4947-AE0B-F14F13F2FF55}" type="pres">
      <dgm:prSet presAssocID="{9F604263-3CD5-4FDC-BF49-1ABCE1D829FF}" presName="Parent3" presStyleLbl="revTx" presStyleIdx="5" presStyleCnt="6">
        <dgm:presLayoutVars>
          <dgm:chMax val="1"/>
          <dgm:chPref val="1"/>
          <dgm:bulletEnabled val="1"/>
        </dgm:presLayoutVars>
      </dgm:prSet>
      <dgm:spPr/>
    </dgm:pt>
  </dgm:ptLst>
  <dgm:cxnLst>
    <dgm:cxn modelId="{936F0E10-B40C-4C57-AEB9-A3D6F1CA3984}" srcId="{CA5C8AB8-863E-484C-A553-21C755008B0A}" destId="{B1097086-6084-4871-BECB-A459E035DCED}" srcOrd="0" destOrd="0" parTransId="{4AD2B8A0-9E70-446B-BDC1-3222C3FF353E}" sibTransId="{CB5DA489-76A7-4A68-A37A-715879FCDD17}"/>
    <dgm:cxn modelId="{D1215512-D3EE-483D-B833-8FBFEC629315}" srcId="{8BC44A42-9DB1-4443-B31C-5C4E30287BD4}" destId="{CA5C8AB8-863E-484C-A553-21C755008B0A}" srcOrd="1" destOrd="0" parTransId="{BB8A25B2-97D9-4F0D-8AAC-CBC125D6AFB6}" sibTransId="{76980D97-0706-45A9-AF24-378061F6435F}"/>
    <dgm:cxn modelId="{714A5E1D-060C-4C33-BDB4-A1BF2E86FB6E}" type="presOf" srcId="{332CF1BB-ADA6-466F-B5BB-51770BAB4F6A}" destId="{D189D226-078E-4F34-BF75-8484A613FA87}" srcOrd="0" destOrd="0" presId="urn:microsoft.com/office/officeart/2009/layout/CircleArrowProcess"/>
    <dgm:cxn modelId="{02306923-2637-4C38-BEA3-53B82AF62C4C}" srcId="{9F604263-3CD5-4FDC-BF49-1ABCE1D829FF}" destId="{29473CCD-3F01-4754-B331-092C020F4F6B}" srcOrd="1" destOrd="0" parTransId="{030A452F-118B-41F1-A01B-208977EA2D9E}" sibTransId="{804721DE-EBD6-4B46-98F5-8F603F7BE550}"/>
    <dgm:cxn modelId="{197B2F28-2209-4842-9985-BAAD24D4B932}" srcId="{332CF1BB-ADA6-466F-B5BB-51770BAB4F6A}" destId="{C4E5442B-CD98-49C8-A169-634901AFB5B9}" srcOrd="0" destOrd="0" parTransId="{32BFB852-3130-46D7-B306-67A6BDEE3C95}" sibTransId="{7E08881C-4903-4226-B0DE-5261A798D517}"/>
    <dgm:cxn modelId="{43A68232-D20A-4ADD-9B5F-9D6169C3D561}" type="presOf" srcId="{B52B5EA6-F9D7-4108-802E-85FB09ED2AE8}" destId="{0F710A89-5129-4D86-ACE9-D7B3C42C382E}" srcOrd="0" destOrd="0" presId="urn:microsoft.com/office/officeart/2009/layout/CircleArrowProcess"/>
    <dgm:cxn modelId="{96E6EA3D-EE3C-44FF-927D-5A9825A14CC9}" srcId="{9F604263-3CD5-4FDC-BF49-1ABCE1D829FF}" destId="{B52B5EA6-F9D7-4108-802E-85FB09ED2AE8}" srcOrd="0" destOrd="0" parTransId="{080B442D-D098-4886-9C35-4318AA2A0750}" sibTransId="{251E9F5D-7BD7-4026-9798-D4B0049C37B0}"/>
    <dgm:cxn modelId="{DED4DA42-C06A-4ADB-ABBC-37E046885676}" type="presOf" srcId="{CA5C8AB8-863E-484C-A553-21C755008B0A}" destId="{56029E09-016B-4796-B8FE-B7419F348F04}" srcOrd="0" destOrd="0" presId="urn:microsoft.com/office/officeart/2009/layout/CircleArrowProcess"/>
    <dgm:cxn modelId="{FEEE6A55-6DE8-4865-9DA0-176156B2B285}" type="presOf" srcId="{C4E5442B-CD98-49C8-A169-634901AFB5B9}" destId="{1C2E9972-8DD4-4209-ABA9-9F3E3459242D}" srcOrd="0" destOrd="0" presId="urn:microsoft.com/office/officeart/2009/layout/CircleArrowProcess"/>
    <dgm:cxn modelId="{E2AD2E7E-A35C-4E38-AD8D-CCAA6EA7962B}" srcId="{8BC44A42-9DB1-4443-B31C-5C4E30287BD4}" destId="{9F604263-3CD5-4FDC-BF49-1ABCE1D829FF}" srcOrd="2" destOrd="0" parTransId="{BE5D1FDD-0161-4BD7-BCFE-3D6F17CF2C8B}" sibTransId="{AEFACC31-810F-49E5-9821-1E05AA95A92E}"/>
    <dgm:cxn modelId="{4D828280-7FD8-4775-85D6-AD7CEE0B6CD3}" type="presOf" srcId="{8BC44A42-9DB1-4443-B31C-5C4E30287BD4}" destId="{E8119684-456D-4296-928C-FC9494C1A12E}" srcOrd="0" destOrd="0" presId="urn:microsoft.com/office/officeart/2009/layout/CircleArrowProcess"/>
    <dgm:cxn modelId="{C47B8A99-25DC-40FB-8F55-A28359E08206}" type="presOf" srcId="{29473CCD-3F01-4754-B331-092C020F4F6B}" destId="{0F710A89-5129-4D86-ACE9-D7B3C42C382E}" srcOrd="0" destOrd="1" presId="urn:microsoft.com/office/officeart/2009/layout/CircleArrowProcess"/>
    <dgm:cxn modelId="{6CCC8A9C-68CE-42F0-AA26-9879B1DEF379}" srcId="{8BC44A42-9DB1-4443-B31C-5C4E30287BD4}" destId="{332CF1BB-ADA6-466F-B5BB-51770BAB4F6A}" srcOrd="0" destOrd="0" parTransId="{1EF2A36C-2473-4546-B0A3-BB2A36BF91EB}" sibTransId="{E1C4AEA7-4E30-49BC-B7D2-7505631DBC3C}"/>
    <dgm:cxn modelId="{9835C29D-296D-4899-BDA0-8AD1E7DE613D}" type="presOf" srcId="{B1097086-6084-4871-BECB-A459E035DCED}" destId="{C617C9B2-41A3-4710-9911-BDF1B5B4B1DE}" srcOrd="0" destOrd="0" presId="urn:microsoft.com/office/officeart/2009/layout/CircleArrowProcess"/>
    <dgm:cxn modelId="{19AD4E9F-93FC-4FA5-B8F3-18392BE875F8}" srcId="{332CF1BB-ADA6-466F-B5BB-51770BAB4F6A}" destId="{1D9D1D53-3051-4572-9923-31BC03DF773F}" srcOrd="1" destOrd="0" parTransId="{A67C3C72-EBE3-4FF6-8415-839531B3E7F3}" sibTransId="{59998550-327B-4328-8514-C22FF3AAAE78}"/>
    <dgm:cxn modelId="{909AEDD3-788B-4870-8E60-72DC43F0E315}" type="presOf" srcId="{1D9D1D53-3051-4572-9923-31BC03DF773F}" destId="{1C2E9972-8DD4-4209-ABA9-9F3E3459242D}" srcOrd="0" destOrd="1" presId="urn:microsoft.com/office/officeart/2009/layout/CircleArrowProcess"/>
    <dgm:cxn modelId="{D6B285EF-3BB8-4F3E-9757-13CB435C4320}" type="presOf" srcId="{9F604263-3CD5-4FDC-BF49-1ABCE1D829FF}" destId="{FAC85F55-B89C-4947-AE0B-F14F13F2FF55}" srcOrd="0" destOrd="0" presId="urn:microsoft.com/office/officeart/2009/layout/CircleArrowProcess"/>
    <dgm:cxn modelId="{D7E4FBE5-C6D0-46C8-A2C2-393778FF635D}" type="presParOf" srcId="{E8119684-456D-4296-928C-FC9494C1A12E}" destId="{FC6B93C0-77AC-48C0-A4C3-6E5626804012}" srcOrd="0" destOrd="0" presId="urn:microsoft.com/office/officeart/2009/layout/CircleArrowProcess"/>
    <dgm:cxn modelId="{72B6CC24-210D-4777-805D-5C062051ED45}" type="presParOf" srcId="{FC6B93C0-77AC-48C0-A4C3-6E5626804012}" destId="{D44A372B-58B7-4742-B14E-82B9A44EEAE3}" srcOrd="0" destOrd="0" presId="urn:microsoft.com/office/officeart/2009/layout/CircleArrowProcess"/>
    <dgm:cxn modelId="{7C190668-E4B0-4ED5-BDDC-029FFD8AF8F0}" type="presParOf" srcId="{E8119684-456D-4296-928C-FC9494C1A12E}" destId="{1C2E9972-8DD4-4209-ABA9-9F3E3459242D}" srcOrd="1" destOrd="0" presId="urn:microsoft.com/office/officeart/2009/layout/CircleArrowProcess"/>
    <dgm:cxn modelId="{39F817F0-890D-4B2E-8A2C-723A2297AD98}" type="presParOf" srcId="{E8119684-456D-4296-928C-FC9494C1A12E}" destId="{D189D226-078E-4F34-BF75-8484A613FA87}" srcOrd="2" destOrd="0" presId="urn:microsoft.com/office/officeart/2009/layout/CircleArrowProcess"/>
    <dgm:cxn modelId="{C79FBF10-02A8-4E1F-A42A-CBDD3112FD76}" type="presParOf" srcId="{E8119684-456D-4296-928C-FC9494C1A12E}" destId="{27F38448-181E-4760-8877-921D5C46E7E5}" srcOrd="3" destOrd="0" presId="urn:microsoft.com/office/officeart/2009/layout/CircleArrowProcess"/>
    <dgm:cxn modelId="{EF2EBD6B-8F01-4010-BFA8-6B723D594503}" type="presParOf" srcId="{27F38448-181E-4760-8877-921D5C46E7E5}" destId="{0AE84AC6-1003-4972-9650-2193209A0022}" srcOrd="0" destOrd="0" presId="urn:microsoft.com/office/officeart/2009/layout/CircleArrowProcess"/>
    <dgm:cxn modelId="{32B4B703-7985-4592-BCD1-B4DF47BA0993}" type="presParOf" srcId="{E8119684-456D-4296-928C-FC9494C1A12E}" destId="{C617C9B2-41A3-4710-9911-BDF1B5B4B1DE}" srcOrd="4" destOrd="0" presId="urn:microsoft.com/office/officeart/2009/layout/CircleArrowProcess"/>
    <dgm:cxn modelId="{99629750-C3AA-45F8-ABF4-9C1F61E7C49E}" type="presParOf" srcId="{E8119684-456D-4296-928C-FC9494C1A12E}" destId="{56029E09-016B-4796-B8FE-B7419F348F04}" srcOrd="5" destOrd="0" presId="urn:microsoft.com/office/officeart/2009/layout/CircleArrowProcess"/>
    <dgm:cxn modelId="{8D668079-EDAA-4645-B1A1-0F651126A82C}" type="presParOf" srcId="{E8119684-456D-4296-928C-FC9494C1A12E}" destId="{1417270C-D570-475A-81B7-9269F1AC33FA}" srcOrd="6" destOrd="0" presId="urn:microsoft.com/office/officeart/2009/layout/CircleArrowProcess"/>
    <dgm:cxn modelId="{025DA9B6-4F9E-4042-9DFB-82935B79ACDB}" type="presParOf" srcId="{1417270C-D570-475A-81B7-9269F1AC33FA}" destId="{8D9C57F5-A0D9-473E-8C4F-C743D846FAA6}" srcOrd="0" destOrd="0" presId="urn:microsoft.com/office/officeart/2009/layout/CircleArrowProcess"/>
    <dgm:cxn modelId="{01378629-BB31-4C82-9327-65D3F3CBD254}" type="presParOf" srcId="{E8119684-456D-4296-928C-FC9494C1A12E}" destId="{0F710A89-5129-4D86-ACE9-D7B3C42C382E}" srcOrd="7" destOrd="0" presId="urn:microsoft.com/office/officeart/2009/layout/CircleArrowProcess"/>
    <dgm:cxn modelId="{704C4EB5-66F1-4378-A3FE-2F5158FFD7A4}" type="presParOf" srcId="{E8119684-456D-4296-928C-FC9494C1A12E}" destId="{FAC85F55-B89C-4947-AE0B-F14F13F2FF55}" srcOrd="8"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C44A42-9DB1-4443-B31C-5C4E30287BD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332CF1BB-ADA6-466F-B5BB-51770BAB4F6A}">
      <dgm:prSet phldrT="[Text]"/>
      <dgm:spPr/>
      <dgm:t>
        <a:bodyPr/>
        <a:lstStyle/>
        <a:p>
          <a:r>
            <a:rPr lang="en-US" b="1" i="0" dirty="0"/>
            <a:t>Send a request to the Falcon 9 Launch Wikipedia page.</a:t>
          </a:r>
          <a:endParaRPr lang="en-US" dirty="0"/>
        </a:p>
      </dgm:t>
    </dgm:pt>
    <dgm:pt modelId="{1EF2A36C-2473-4546-B0A3-BB2A36BF91EB}" type="parTrans" cxnId="{6CCC8A9C-68CE-42F0-AA26-9879B1DEF379}">
      <dgm:prSet/>
      <dgm:spPr/>
      <dgm:t>
        <a:bodyPr/>
        <a:lstStyle/>
        <a:p>
          <a:endParaRPr lang="en-US"/>
        </a:p>
      </dgm:t>
    </dgm:pt>
    <dgm:pt modelId="{E1C4AEA7-4E30-49BC-B7D2-7505631DBC3C}" type="sibTrans" cxnId="{6CCC8A9C-68CE-42F0-AA26-9879B1DEF379}">
      <dgm:prSet/>
      <dgm:spPr/>
      <dgm:t>
        <a:bodyPr/>
        <a:lstStyle/>
        <a:p>
          <a:endParaRPr lang="en-US"/>
        </a:p>
      </dgm:t>
    </dgm:pt>
    <dgm:pt modelId="{CA5C8AB8-863E-484C-A553-21C755008B0A}">
      <dgm:prSet phldrT="[Text]"/>
      <dgm:spPr/>
      <dgm:t>
        <a:bodyPr/>
        <a:lstStyle/>
        <a:p>
          <a:r>
            <a:rPr lang="en-US" b="1" i="0" dirty="0"/>
            <a:t>Extract column/variable names from the HTML table headers.</a:t>
          </a:r>
          <a:endParaRPr lang="en-US" dirty="0"/>
        </a:p>
      </dgm:t>
    </dgm:pt>
    <dgm:pt modelId="{BB8A25B2-97D9-4F0D-8AAC-CBC125D6AFB6}" type="parTrans" cxnId="{D1215512-D3EE-483D-B833-8FBFEC629315}">
      <dgm:prSet/>
      <dgm:spPr/>
      <dgm:t>
        <a:bodyPr/>
        <a:lstStyle/>
        <a:p>
          <a:endParaRPr lang="en-US"/>
        </a:p>
      </dgm:t>
    </dgm:pt>
    <dgm:pt modelId="{76980D97-0706-45A9-AF24-378061F6435F}" type="sibTrans" cxnId="{D1215512-D3EE-483D-B833-8FBFEC629315}">
      <dgm:prSet/>
      <dgm:spPr/>
      <dgm:t>
        <a:bodyPr/>
        <a:lstStyle/>
        <a:p>
          <a:endParaRPr lang="en-US"/>
        </a:p>
      </dgm:t>
    </dgm:pt>
    <dgm:pt modelId="{9F604263-3CD5-4FDC-BF49-1ABCE1D829FF}">
      <dgm:prSet phldrT="[Text]"/>
      <dgm:spPr/>
      <dgm:t>
        <a:bodyPr/>
        <a:lstStyle/>
        <a:p>
          <a:r>
            <a:rPr lang="en-US" b="1" i="0" dirty="0"/>
            <a:t>Parse the launch data tables and create a structured </a:t>
          </a:r>
          <a:r>
            <a:rPr lang="en-US" b="1" i="0" dirty="0" err="1"/>
            <a:t>DataFrame</a:t>
          </a:r>
          <a:r>
            <a:rPr lang="en-US" b="1" i="0" dirty="0"/>
            <a:t>.</a:t>
          </a:r>
          <a:endParaRPr lang="en-US" dirty="0"/>
        </a:p>
      </dgm:t>
    </dgm:pt>
    <dgm:pt modelId="{BE5D1FDD-0161-4BD7-BCFE-3D6F17CF2C8B}" type="parTrans" cxnId="{E2AD2E7E-A35C-4E38-AD8D-CCAA6EA7962B}">
      <dgm:prSet/>
      <dgm:spPr/>
      <dgm:t>
        <a:bodyPr/>
        <a:lstStyle/>
        <a:p>
          <a:endParaRPr lang="en-US"/>
        </a:p>
      </dgm:t>
    </dgm:pt>
    <dgm:pt modelId="{AEFACC31-810F-49E5-9821-1E05AA95A92E}" type="sibTrans" cxnId="{E2AD2E7E-A35C-4E38-AD8D-CCAA6EA7962B}">
      <dgm:prSet/>
      <dgm:spPr/>
      <dgm:t>
        <a:bodyPr/>
        <a:lstStyle/>
        <a:p>
          <a:endParaRPr lang="en-US"/>
        </a:p>
      </dgm:t>
    </dgm:pt>
    <dgm:pt modelId="{E8119684-456D-4296-928C-FC9494C1A12E}" type="pres">
      <dgm:prSet presAssocID="{8BC44A42-9DB1-4443-B31C-5C4E30287BD4}" presName="Name0" presStyleCnt="0">
        <dgm:presLayoutVars>
          <dgm:chMax val="7"/>
          <dgm:chPref val="7"/>
          <dgm:dir/>
          <dgm:animLvl val="lvl"/>
        </dgm:presLayoutVars>
      </dgm:prSet>
      <dgm:spPr/>
    </dgm:pt>
    <dgm:pt modelId="{FC6B93C0-77AC-48C0-A4C3-6E5626804012}" type="pres">
      <dgm:prSet presAssocID="{332CF1BB-ADA6-466F-B5BB-51770BAB4F6A}" presName="Accent1" presStyleCnt="0"/>
      <dgm:spPr/>
    </dgm:pt>
    <dgm:pt modelId="{D44A372B-58B7-4742-B14E-82B9A44EEAE3}" type="pres">
      <dgm:prSet presAssocID="{332CF1BB-ADA6-466F-B5BB-51770BAB4F6A}" presName="Accent" presStyleLbl="node1" presStyleIdx="0" presStyleCnt="3"/>
      <dgm:spPr/>
    </dgm:pt>
    <dgm:pt modelId="{D189D226-078E-4F34-BF75-8484A613FA87}" type="pres">
      <dgm:prSet presAssocID="{332CF1BB-ADA6-466F-B5BB-51770BAB4F6A}" presName="Parent1" presStyleLbl="revTx" presStyleIdx="0" presStyleCnt="3">
        <dgm:presLayoutVars>
          <dgm:chMax val="1"/>
          <dgm:chPref val="1"/>
          <dgm:bulletEnabled val="1"/>
        </dgm:presLayoutVars>
      </dgm:prSet>
      <dgm:spPr/>
    </dgm:pt>
    <dgm:pt modelId="{27F38448-181E-4760-8877-921D5C46E7E5}" type="pres">
      <dgm:prSet presAssocID="{CA5C8AB8-863E-484C-A553-21C755008B0A}" presName="Accent2" presStyleCnt="0"/>
      <dgm:spPr/>
    </dgm:pt>
    <dgm:pt modelId="{0AE84AC6-1003-4972-9650-2193209A0022}" type="pres">
      <dgm:prSet presAssocID="{CA5C8AB8-863E-484C-A553-21C755008B0A}" presName="Accent" presStyleLbl="node1" presStyleIdx="1" presStyleCnt="3"/>
      <dgm:spPr/>
    </dgm:pt>
    <dgm:pt modelId="{56029E09-016B-4796-B8FE-B7419F348F04}" type="pres">
      <dgm:prSet presAssocID="{CA5C8AB8-863E-484C-A553-21C755008B0A}" presName="Parent2" presStyleLbl="revTx" presStyleIdx="1" presStyleCnt="3">
        <dgm:presLayoutVars>
          <dgm:chMax val="1"/>
          <dgm:chPref val="1"/>
          <dgm:bulletEnabled val="1"/>
        </dgm:presLayoutVars>
      </dgm:prSet>
      <dgm:spPr/>
    </dgm:pt>
    <dgm:pt modelId="{1417270C-D570-475A-81B7-9269F1AC33FA}" type="pres">
      <dgm:prSet presAssocID="{9F604263-3CD5-4FDC-BF49-1ABCE1D829FF}" presName="Accent3" presStyleCnt="0"/>
      <dgm:spPr/>
    </dgm:pt>
    <dgm:pt modelId="{8D9C57F5-A0D9-473E-8C4F-C743D846FAA6}" type="pres">
      <dgm:prSet presAssocID="{9F604263-3CD5-4FDC-BF49-1ABCE1D829FF}" presName="Accent" presStyleLbl="node1" presStyleIdx="2" presStyleCnt="3"/>
      <dgm:spPr/>
    </dgm:pt>
    <dgm:pt modelId="{FAC85F55-B89C-4947-AE0B-F14F13F2FF55}" type="pres">
      <dgm:prSet presAssocID="{9F604263-3CD5-4FDC-BF49-1ABCE1D829FF}" presName="Parent3" presStyleLbl="revTx" presStyleIdx="2" presStyleCnt="3">
        <dgm:presLayoutVars>
          <dgm:chMax val="1"/>
          <dgm:chPref val="1"/>
          <dgm:bulletEnabled val="1"/>
        </dgm:presLayoutVars>
      </dgm:prSet>
      <dgm:spPr/>
    </dgm:pt>
  </dgm:ptLst>
  <dgm:cxnLst>
    <dgm:cxn modelId="{D1215512-D3EE-483D-B833-8FBFEC629315}" srcId="{8BC44A42-9DB1-4443-B31C-5C4E30287BD4}" destId="{CA5C8AB8-863E-484C-A553-21C755008B0A}" srcOrd="1" destOrd="0" parTransId="{BB8A25B2-97D9-4F0D-8AAC-CBC125D6AFB6}" sibTransId="{76980D97-0706-45A9-AF24-378061F6435F}"/>
    <dgm:cxn modelId="{714A5E1D-060C-4C33-BDB4-A1BF2E86FB6E}" type="presOf" srcId="{332CF1BB-ADA6-466F-B5BB-51770BAB4F6A}" destId="{D189D226-078E-4F34-BF75-8484A613FA87}" srcOrd="0" destOrd="0" presId="urn:microsoft.com/office/officeart/2009/layout/CircleArrowProcess"/>
    <dgm:cxn modelId="{DED4DA42-C06A-4ADB-ABBC-37E046885676}" type="presOf" srcId="{CA5C8AB8-863E-484C-A553-21C755008B0A}" destId="{56029E09-016B-4796-B8FE-B7419F348F04}" srcOrd="0" destOrd="0" presId="urn:microsoft.com/office/officeart/2009/layout/CircleArrowProcess"/>
    <dgm:cxn modelId="{E2AD2E7E-A35C-4E38-AD8D-CCAA6EA7962B}" srcId="{8BC44A42-9DB1-4443-B31C-5C4E30287BD4}" destId="{9F604263-3CD5-4FDC-BF49-1ABCE1D829FF}" srcOrd="2" destOrd="0" parTransId="{BE5D1FDD-0161-4BD7-BCFE-3D6F17CF2C8B}" sibTransId="{AEFACC31-810F-49E5-9821-1E05AA95A92E}"/>
    <dgm:cxn modelId="{4D828280-7FD8-4775-85D6-AD7CEE0B6CD3}" type="presOf" srcId="{8BC44A42-9DB1-4443-B31C-5C4E30287BD4}" destId="{E8119684-456D-4296-928C-FC9494C1A12E}" srcOrd="0" destOrd="0" presId="urn:microsoft.com/office/officeart/2009/layout/CircleArrowProcess"/>
    <dgm:cxn modelId="{6CCC8A9C-68CE-42F0-AA26-9879B1DEF379}" srcId="{8BC44A42-9DB1-4443-B31C-5C4E30287BD4}" destId="{332CF1BB-ADA6-466F-B5BB-51770BAB4F6A}" srcOrd="0" destOrd="0" parTransId="{1EF2A36C-2473-4546-B0A3-BB2A36BF91EB}" sibTransId="{E1C4AEA7-4E30-49BC-B7D2-7505631DBC3C}"/>
    <dgm:cxn modelId="{D6B285EF-3BB8-4F3E-9757-13CB435C4320}" type="presOf" srcId="{9F604263-3CD5-4FDC-BF49-1ABCE1D829FF}" destId="{FAC85F55-B89C-4947-AE0B-F14F13F2FF55}" srcOrd="0" destOrd="0" presId="urn:microsoft.com/office/officeart/2009/layout/CircleArrowProcess"/>
    <dgm:cxn modelId="{D7E4FBE5-C6D0-46C8-A2C2-393778FF635D}" type="presParOf" srcId="{E8119684-456D-4296-928C-FC9494C1A12E}" destId="{FC6B93C0-77AC-48C0-A4C3-6E5626804012}" srcOrd="0" destOrd="0" presId="urn:microsoft.com/office/officeart/2009/layout/CircleArrowProcess"/>
    <dgm:cxn modelId="{72B6CC24-210D-4777-805D-5C062051ED45}" type="presParOf" srcId="{FC6B93C0-77AC-48C0-A4C3-6E5626804012}" destId="{D44A372B-58B7-4742-B14E-82B9A44EEAE3}" srcOrd="0" destOrd="0" presId="urn:microsoft.com/office/officeart/2009/layout/CircleArrowProcess"/>
    <dgm:cxn modelId="{39F817F0-890D-4B2E-8A2C-723A2297AD98}" type="presParOf" srcId="{E8119684-456D-4296-928C-FC9494C1A12E}" destId="{D189D226-078E-4F34-BF75-8484A613FA87}" srcOrd="1" destOrd="0" presId="urn:microsoft.com/office/officeart/2009/layout/CircleArrowProcess"/>
    <dgm:cxn modelId="{C79FBF10-02A8-4E1F-A42A-CBDD3112FD76}" type="presParOf" srcId="{E8119684-456D-4296-928C-FC9494C1A12E}" destId="{27F38448-181E-4760-8877-921D5C46E7E5}" srcOrd="2" destOrd="0" presId="urn:microsoft.com/office/officeart/2009/layout/CircleArrowProcess"/>
    <dgm:cxn modelId="{EF2EBD6B-8F01-4010-BFA8-6B723D594503}" type="presParOf" srcId="{27F38448-181E-4760-8877-921D5C46E7E5}" destId="{0AE84AC6-1003-4972-9650-2193209A0022}" srcOrd="0" destOrd="0" presId="urn:microsoft.com/office/officeart/2009/layout/CircleArrowProcess"/>
    <dgm:cxn modelId="{99629750-C3AA-45F8-ABF4-9C1F61E7C49E}" type="presParOf" srcId="{E8119684-456D-4296-928C-FC9494C1A12E}" destId="{56029E09-016B-4796-B8FE-B7419F348F04}" srcOrd="3" destOrd="0" presId="urn:microsoft.com/office/officeart/2009/layout/CircleArrowProcess"/>
    <dgm:cxn modelId="{8D668079-EDAA-4645-B1A1-0F651126A82C}" type="presParOf" srcId="{E8119684-456D-4296-928C-FC9494C1A12E}" destId="{1417270C-D570-475A-81B7-9269F1AC33FA}" srcOrd="4" destOrd="0" presId="urn:microsoft.com/office/officeart/2009/layout/CircleArrowProcess"/>
    <dgm:cxn modelId="{025DA9B6-4F9E-4042-9DFB-82935B79ACDB}" type="presParOf" srcId="{1417270C-D570-475A-81B7-9269F1AC33FA}" destId="{8D9C57F5-A0D9-473E-8C4F-C743D846FAA6}" srcOrd="0" destOrd="0" presId="urn:microsoft.com/office/officeart/2009/layout/CircleArrowProcess"/>
    <dgm:cxn modelId="{704C4EB5-66F1-4378-A3FE-2F5158FFD7A4}" type="presParOf" srcId="{E8119684-456D-4296-928C-FC9494C1A12E}" destId="{FAC85F55-B89C-4947-AE0B-F14F13F2FF55}"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C44A42-9DB1-4443-B31C-5C4E30287BD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332CF1BB-ADA6-466F-B5BB-51770BAB4F6A}">
      <dgm:prSet phldrT="[Text]"/>
      <dgm:spPr/>
      <dgm:t>
        <a:bodyPr/>
        <a:lstStyle/>
        <a:p>
          <a:r>
            <a:rPr lang="en-US" b="1" i="0" dirty="0"/>
            <a:t>Send a request to the Falcon 9 Launch Wikipedia page.</a:t>
          </a:r>
          <a:endParaRPr lang="en-US" dirty="0"/>
        </a:p>
      </dgm:t>
    </dgm:pt>
    <dgm:pt modelId="{1EF2A36C-2473-4546-B0A3-BB2A36BF91EB}" type="parTrans" cxnId="{6CCC8A9C-68CE-42F0-AA26-9879B1DEF379}">
      <dgm:prSet/>
      <dgm:spPr/>
      <dgm:t>
        <a:bodyPr/>
        <a:lstStyle/>
        <a:p>
          <a:endParaRPr lang="en-US"/>
        </a:p>
      </dgm:t>
    </dgm:pt>
    <dgm:pt modelId="{E1C4AEA7-4E30-49BC-B7D2-7505631DBC3C}" type="sibTrans" cxnId="{6CCC8A9C-68CE-42F0-AA26-9879B1DEF379}">
      <dgm:prSet/>
      <dgm:spPr/>
      <dgm:t>
        <a:bodyPr/>
        <a:lstStyle/>
        <a:p>
          <a:endParaRPr lang="en-US"/>
        </a:p>
      </dgm:t>
    </dgm:pt>
    <dgm:pt modelId="{CA5C8AB8-863E-484C-A553-21C755008B0A}">
      <dgm:prSet phldrT="[Text]"/>
      <dgm:spPr/>
      <dgm:t>
        <a:bodyPr/>
        <a:lstStyle/>
        <a:p>
          <a:r>
            <a:rPr lang="en-US" b="1" i="0" dirty="0"/>
            <a:t>Extract column/variable names from the HTML table headers.</a:t>
          </a:r>
          <a:endParaRPr lang="en-US" dirty="0"/>
        </a:p>
      </dgm:t>
    </dgm:pt>
    <dgm:pt modelId="{BB8A25B2-97D9-4F0D-8AAC-CBC125D6AFB6}" type="parTrans" cxnId="{D1215512-D3EE-483D-B833-8FBFEC629315}">
      <dgm:prSet/>
      <dgm:spPr/>
      <dgm:t>
        <a:bodyPr/>
        <a:lstStyle/>
        <a:p>
          <a:endParaRPr lang="en-US"/>
        </a:p>
      </dgm:t>
    </dgm:pt>
    <dgm:pt modelId="{76980D97-0706-45A9-AF24-378061F6435F}" type="sibTrans" cxnId="{D1215512-D3EE-483D-B833-8FBFEC629315}">
      <dgm:prSet/>
      <dgm:spPr/>
      <dgm:t>
        <a:bodyPr/>
        <a:lstStyle/>
        <a:p>
          <a:endParaRPr lang="en-US"/>
        </a:p>
      </dgm:t>
    </dgm:pt>
    <dgm:pt modelId="{9F604263-3CD5-4FDC-BF49-1ABCE1D829FF}">
      <dgm:prSet phldrT="[Text]"/>
      <dgm:spPr/>
      <dgm:t>
        <a:bodyPr/>
        <a:lstStyle/>
        <a:p>
          <a:r>
            <a:rPr lang="en-US" b="1" i="0" dirty="0"/>
            <a:t>Parse the launch data tables and create a structured </a:t>
          </a:r>
          <a:r>
            <a:rPr lang="en-US" b="1" i="0" dirty="0" err="1"/>
            <a:t>DataFrame</a:t>
          </a:r>
          <a:r>
            <a:rPr lang="en-US" b="1" i="0" dirty="0"/>
            <a:t>.</a:t>
          </a:r>
          <a:endParaRPr lang="en-US" dirty="0"/>
        </a:p>
      </dgm:t>
    </dgm:pt>
    <dgm:pt modelId="{BE5D1FDD-0161-4BD7-BCFE-3D6F17CF2C8B}" type="parTrans" cxnId="{E2AD2E7E-A35C-4E38-AD8D-CCAA6EA7962B}">
      <dgm:prSet/>
      <dgm:spPr/>
      <dgm:t>
        <a:bodyPr/>
        <a:lstStyle/>
        <a:p>
          <a:endParaRPr lang="en-US"/>
        </a:p>
      </dgm:t>
    </dgm:pt>
    <dgm:pt modelId="{AEFACC31-810F-49E5-9821-1E05AA95A92E}" type="sibTrans" cxnId="{E2AD2E7E-A35C-4E38-AD8D-CCAA6EA7962B}">
      <dgm:prSet/>
      <dgm:spPr/>
      <dgm:t>
        <a:bodyPr/>
        <a:lstStyle/>
        <a:p>
          <a:endParaRPr lang="en-US"/>
        </a:p>
      </dgm:t>
    </dgm:pt>
    <dgm:pt modelId="{E8119684-456D-4296-928C-FC9494C1A12E}" type="pres">
      <dgm:prSet presAssocID="{8BC44A42-9DB1-4443-B31C-5C4E30287BD4}" presName="Name0" presStyleCnt="0">
        <dgm:presLayoutVars>
          <dgm:chMax val="7"/>
          <dgm:chPref val="7"/>
          <dgm:dir/>
          <dgm:animLvl val="lvl"/>
        </dgm:presLayoutVars>
      </dgm:prSet>
      <dgm:spPr/>
    </dgm:pt>
    <dgm:pt modelId="{FC6B93C0-77AC-48C0-A4C3-6E5626804012}" type="pres">
      <dgm:prSet presAssocID="{332CF1BB-ADA6-466F-B5BB-51770BAB4F6A}" presName="Accent1" presStyleCnt="0"/>
      <dgm:spPr/>
    </dgm:pt>
    <dgm:pt modelId="{D44A372B-58B7-4742-B14E-82B9A44EEAE3}" type="pres">
      <dgm:prSet presAssocID="{332CF1BB-ADA6-466F-B5BB-51770BAB4F6A}" presName="Accent" presStyleLbl="node1" presStyleIdx="0" presStyleCnt="3"/>
      <dgm:spPr/>
    </dgm:pt>
    <dgm:pt modelId="{D189D226-078E-4F34-BF75-8484A613FA87}" type="pres">
      <dgm:prSet presAssocID="{332CF1BB-ADA6-466F-B5BB-51770BAB4F6A}" presName="Parent1" presStyleLbl="revTx" presStyleIdx="0" presStyleCnt="3">
        <dgm:presLayoutVars>
          <dgm:chMax val="1"/>
          <dgm:chPref val="1"/>
          <dgm:bulletEnabled val="1"/>
        </dgm:presLayoutVars>
      </dgm:prSet>
      <dgm:spPr/>
    </dgm:pt>
    <dgm:pt modelId="{27F38448-181E-4760-8877-921D5C46E7E5}" type="pres">
      <dgm:prSet presAssocID="{CA5C8AB8-863E-484C-A553-21C755008B0A}" presName="Accent2" presStyleCnt="0"/>
      <dgm:spPr/>
    </dgm:pt>
    <dgm:pt modelId="{0AE84AC6-1003-4972-9650-2193209A0022}" type="pres">
      <dgm:prSet presAssocID="{CA5C8AB8-863E-484C-A553-21C755008B0A}" presName="Accent" presStyleLbl="node1" presStyleIdx="1" presStyleCnt="3"/>
      <dgm:spPr/>
    </dgm:pt>
    <dgm:pt modelId="{56029E09-016B-4796-B8FE-B7419F348F04}" type="pres">
      <dgm:prSet presAssocID="{CA5C8AB8-863E-484C-A553-21C755008B0A}" presName="Parent2" presStyleLbl="revTx" presStyleIdx="1" presStyleCnt="3">
        <dgm:presLayoutVars>
          <dgm:chMax val="1"/>
          <dgm:chPref val="1"/>
          <dgm:bulletEnabled val="1"/>
        </dgm:presLayoutVars>
      </dgm:prSet>
      <dgm:spPr/>
    </dgm:pt>
    <dgm:pt modelId="{1417270C-D570-475A-81B7-9269F1AC33FA}" type="pres">
      <dgm:prSet presAssocID="{9F604263-3CD5-4FDC-BF49-1ABCE1D829FF}" presName="Accent3" presStyleCnt="0"/>
      <dgm:spPr/>
    </dgm:pt>
    <dgm:pt modelId="{8D9C57F5-A0D9-473E-8C4F-C743D846FAA6}" type="pres">
      <dgm:prSet presAssocID="{9F604263-3CD5-4FDC-BF49-1ABCE1D829FF}" presName="Accent" presStyleLbl="node1" presStyleIdx="2" presStyleCnt="3"/>
      <dgm:spPr/>
    </dgm:pt>
    <dgm:pt modelId="{FAC85F55-B89C-4947-AE0B-F14F13F2FF55}" type="pres">
      <dgm:prSet presAssocID="{9F604263-3CD5-4FDC-BF49-1ABCE1D829FF}" presName="Parent3" presStyleLbl="revTx" presStyleIdx="2" presStyleCnt="3">
        <dgm:presLayoutVars>
          <dgm:chMax val="1"/>
          <dgm:chPref val="1"/>
          <dgm:bulletEnabled val="1"/>
        </dgm:presLayoutVars>
      </dgm:prSet>
      <dgm:spPr/>
    </dgm:pt>
  </dgm:ptLst>
  <dgm:cxnLst>
    <dgm:cxn modelId="{D1215512-D3EE-483D-B833-8FBFEC629315}" srcId="{8BC44A42-9DB1-4443-B31C-5C4E30287BD4}" destId="{CA5C8AB8-863E-484C-A553-21C755008B0A}" srcOrd="1" destOrd="0" parTransId="{BB8A25B2-97D9-4F0D-8AAC-CBC125D6AFB6}" sibTransId="{76980D97-0706-45A9-AF24-378061F6435F}"/>
    <dgm:cxn modelId="{714A5E1D-060C-4C33-BDB4-A1BF2E86FB6E}" type="presOf" srcId="{332CF1BB-ADA6-466F-B5BB-51770BAB4F6A}" destId="{D189D226-078E-4F34-BF75-8484A613FA87}" srcOrd="0" destOrd="0" presId="urn:microsoft.com/office/officeart/2009/layout/CircleArrowProcess"/>
    <dgm:cxn modelId="{DED4DA42-C06A-4ADB-ABBC-37E046885676}" type="presOf" srcId="{CA5C8AB8-863E-484C-A553-21C755008B0A}" destId="{56029E09-016B-4796-B8FE-B7419F348F04}" srcOrd="0" destOrd="0" presId="urn:microsoft.com/office/officeart/2009/layout/CircleArrowProcess"/>
    <dgm:cxn modelId="{E2AD2E7E-A35C-4E38-AD8D-CCAA6EA7962B}" srcId="{8BC44A42-9DB1-4443-B31C-5C4E30287BD4}" destId="{9F604263-3CD5-4FDC-BF49-1ABCE1D829FF}" srcOrd="2" destOrd="0" parTransId="{BE5D1FDD-0161-4BD7-BCFE-3D6F17CF2C8B}" sibTransId="{AEFACC31-810F-49E5-9821-1E05AA95A92E}"/>
    <dgm:cxn modelId="{4D828280-7FD8-4775-85D6-AD7CEE0B6CD3}" type="presOf" srcId="{8BC44A42-9DB1-4443-B31C-5C4E30287BD4}" destId="{E8119684-456D-4296-928C-FC9494C1A12E}" srcOrd="0" destOrd="0" presId="urn:microsoft.com/office/officeart/2009/layout/CircleArrowProcess"/>
    <dgm:cxn modelId="{6CCC8A9C-68CE-42F0-AA26-9879B1DEF379}" srcId="{8BC44A42-9DB1-4443-B31C-5C4E30287BD4}" destId="{332CF1BB-ADA6-466F-B5BB-51770BAB4F6A}" srcOrd="0" destOrd="0" parTransId="{1EF2A36C-2473-4546-B0A3-BB2A36BF91EB}" sibTransId="{E1C4AEA7-4E30-49BC-B7D2-7505631DBC3C}"/>
    <dgm:cxn modelId="{D6B285EF-3BB8-4F3E-9757-13CB435C4320}" type="presOf" srcId="{9F604263-3CD5-4FDC-BF49-1ABCE1D829FF}" destId="{FAC85F55-B89C-4947-AE0B-F14F13F2FF55}" srcOrd="0" destOrd="0" presId="urn:microsoft.com/office/officeart/2009/layout/CircleArrowProcess"/>
    <dgm:cxn modelId="{D7E4FBE5-C6D0-46C8-A2C2-393778FF635D}" type="presParOf" srcId="{E8119684-456D-4296-928C-FC9494C1A12E}" destId="{FC6B93C0-77AC-48C0-A4C3-6E5626804012}" srcOrd="0" destOrd="0" presId="urn:microsoft.com/office/officeart/2009/layout/CircleArrowProcess"/>
    <dgm:cxn modelId="{72B6CC24-210D-4777-805D-5C062051ED45}" type="presParOf" srcId="{FC6B93C0-77AC-48C0-A4C3-6E5626804012}" destId="{D44A372B-58B7-4742-B14E-82B9A44EEAE3}" srcOrd="0" destOrd="0" presId="urn:microsoft.com/office/officeart/2009/layout/CircleArrowProcess"/>
    <dgm:cxn modelId="{39F817F0-890D-4B2E-8A2C-723A2297AD98}" type="presParOf" srcId="{E8119684-456D-4296-928C-FC9494C1A12E}" destId="{D189D226-078E-4F34-BF75-8484A613FA87}" srcOrd="1" destOrd="0" presId="urn:microsoft.com/office/officeart/2009/layout/CircleArrowProcess"/>
    <dgm:cxn modelId="{C79FBF10-02A8-4E1F-A42A-CBDD3112FD76}" type="presParOf" srcId="{E8119684-456D-4296-928C-FC9494C1A12E}" destId="{27F38448-181E-4760-8877-921D5C46E7E5}" srcOrd="2" destOrd="0" presId="urn:microsoft.com/office/officeart/2009/layout/CircleArrowProcess"/>
    <dgm:cxn modelId="{EF2EBD6B-8F01-4010-BFA8-6B723D594503}" type="presParOf" srcId="{27F38448-181E-4760-8877-921D5C46E7E5}" destId="{0AE84AC6-1003-4972-9650-2193209A0022}" srcOrd="0" destOrd="0" presId="urn:microsoft.com/office/officeart/2009/layout/CircleArrowProcess"/>
    <dgm:cxn modelId="{99629750-C3AA-45F8-ABF4-9C1F61E7C49E}" type="presParOf" srcId="{E8119684-456D-4296-928C-FC9494C1A12E}" destId="{56029E09-016B-4796-B8FE-B7419F348F04}" srcOrd="3" destOrd="0" presId="urn:microsoft.com/office/officeart/2009/layout/CircleArrowProcess"/>
    <dgm:cxn modelId="{8D668079-EDAA-4645-B1A1-0F651126A82C}" type="presParOf" srcId="{E8119684-456D-4296-928C-FC9494C1A12E}" destId="{1417270C-D570-475A-81B7-9269F1AC33FA}" srcOrd="4" destOrd="0" presId="urn:microsoft.com/office/officeart/2009/layout/CircleArrowProcess"/>
    <dgm:cxn modelId="{025DA9B6-4F9E-4042-9DFB-82935B79ACDB}" type="presParOf" srcId="{1417270C-D570-475A-81B7-9269F1AC33FA}" destId="{8D9C57F5-A0D9-473E-8C4F-C743D846FAA6}" srcOrd="0" destOrd="0" presId="urn:microsoft.com/office/officeart/2009/layout/CircleArrowProcess"/>
    <dgm:cxn modelId="{704C4EB5-66F1-4378-A3FE-2F5158FFD7A4}" type="presParOf" srcId="{E8119684-456D-4296-928C-FC9494C1A12E}" destId="{FAC85F55-B89C-4947-AE0B-F14F13F2FF55}"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5C6C5F-8E79-4835-8A9F-0E9421A3F272}"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4199CF77-8167-479E-85BB-D80E3362EC7F}">
      <dgm:prSet phldrT="[Text]"/>
      <dgm:spPr/>
      <dgm:t>
        <a:bodyPr/>
        <a:lstStyle/>
        <a:p>
          <a:r>
            <a:rPr lang="en-US" dirty="0"/>
            <a:t>Data preparation and standardization</a:t>
          </a:r>
        </a:p>
      </dgm:t>
    </dgm:pt>
    <dgm:pt modelId="{C568828A-5CDB-466F-A158-C4994D1798A3}" type="parTrans" cxnId="{7433F1A6-569F-4EE7-A679-F2FE99B3865C}">
      <dgm:prSet/>
      <dgm:spPr/>
      <dgm:t>
        <a:bodyPr/>
        <a:lstStyle/>
        <a:p>
          <a:endParaRPr lang="en-US"/>
        </a:p>
      </dgm:t>
    </dgm:pt>
    <dgm:pt modelId="{AB3DD446-F758-43C2-A2D0-0478CF9A67F1}" type="sibTrans" cxnId="{7433F1A6-569F-4EE7-A679-F2FE99B3865C}">
      <dgm:prSet/>
      <dgm:spPr/>
      <dgm:t>
        <a:bodyPr/>
        <a:lstStyle/>
        <a:p>
          <a:endParaRPr lang="en-US"/>
        </a:p>
      </dgm:t>
    </dgm:pt>
    <dgm:pt modelId="{2D55549A-A600-4F7E-8799-2805FB572F39}">
      <dgm:prSet phldrT="[Text]"/>
      <dgm:spPr/>
      <dgm:t>
        <a:bodyPr/>
        <a:lstStyle/>
        <a:p>
          <a:r>
            <a:rPr lang="en-US" dirty="0"/>
            <a:t>Testing of each model with various hyperparameter combinations
Comparison of results</a:t>
          </a:r>
        </a:p>
      </dgm:t>
    </dgm:pt>
    <dgm:pt modelId="{AFE2F648-32C8-4B39-9171-6EDF471A9793}" type="parTrans" cxnId="{F50644E3-A39C-4D4F-940A-EA6484C2C577}">
      <dgm:prSet/>
      <dgm:spPr/>
      <dgm:t>
        <a:bodyPr/>
        <a:lstStyle/>
        <a:p>
          <a:endParaRPr lang="en-US"/>
        </a:p>
      </dgm:t>
    </dgm:pt>
    <dgm:pt modelId="{7A91CD15-885A-4E0C-B361-84C64BFF40F8}" type="sibTrans" cxnId="{F50644E3-A39C-4D4F-940A-EA6484C2C577}">
      <dgm:prSet/>
      <dgm:spPr/>
      <dgm:t>
        <a:bodyPr/>
        <a:lstStyle/>
        <a:p>
          <a:endParaRPr lang="en-US"/>
        </a:p>
      </dgm:t>
    </dgm:pt>
    <dgm:pt modelId="{6E5B65F6-CCDC-48A7-8875-0E1DC7B9B45B}">
      <dgm:prSet phldrT="[Text]"/>
      <dgm:spPr/>
      <dgm:t>
        <a:bodyPr/>
        <a:lstStyle/>
        <a:p>
          <a:r>
            <a:rPr lang="en-US" dirty="0"/>
            <a:t>Comparison of results</a:t>
          </a:r>
        </a:p>
      </dgm:t>
    </dgm:pt>
    <dgm:pt modelId="{778D5DB4-5D17-4E3D-80E9-F3B436F9D5DD}" type="parTrans" cxnId="{44D7923E-78F5-407F-8DB6-7ACCC10582F3}">
      <dgm:prSet/>
      <dgm:spPr/>
      <dgm:t>
        <a:bodyPr/>
        <a:lstStyle/>
        <a:p>
          <a:endParaRPr lang="en-US"/>
        </a:p>
      </dgm:t>
    </dgm:pt>
    <dgm:pt modelId="{3809C1E4-105A-46EB-802D-7AF28EDAED8B}" type="sibTrans" cxnId="{44D7923E-78F5-407F-8DB6-7ACCC10582F3}">
      <dgm:prSet/>
      <dgm:spPr/>
      <dgm:t>
        <a:bodyPr/>
        <a:lstStyle/>
        <a:p>
          <a:endParaRPr lang="en-US"/>
        </a:p>
      </dgm:t>
    </dgm:pt>
    <dgm:pt modelId="{4D7A89FF-6262-4827-B5D0-0F6B59EAEF82}" type="pres">
      <dgm:prSet presAssocID="{895C6C5F-8E79-4835-8A9F-0E9421A3F272}" presName="Name0" presStyleCnt="0">
        <dgm:presLayoutVars>
          <dgm:dir/>
          <dgm:resizeHandles val="exact"/>
        </dgm:presLayoutVars>
      </dgm:prSet>
      <dgm:spPr/>
    </dgm:pt>
    <dgm:pt modelId="{4415A460-AF02-4976-84AC-78CF5DC68D60}" type="pres">
      <dgm:prSet presAssocID="{4199CF77-8167-479E-85BB-D80E3362EC7F}" presName="composite" presStyleCnt="0"/>
      <dgm:spPr/>
    </dgm:pt>
    <dgm:pt modelId="{92B71CD4-063C-4648-9C05-258E0B09B5B3}" type="pres">
      <dgm:prSet presAssocID="{4199CF77-8167-479E-85BB-D80E3362EC7F}" presName="bgChev" presStyleLbl="node1" presStyleIdx="0" presStyleCnt="3"/>
      <dgm:spPr/>
    </dgm:pt>
    <dgm:pt modelId="{CDACF2D2-A2D9-44A9-ABF9-F32657FE4C1E}" type="pres">
      <dgm:prSet presAssocID="{4199CF77-8167-479E-85BB-D80E3362EC7F}" presName="txNode" presStyleLbl="fgAcc1" presStyleIdx="0" presStyleCnt="3">
        <dgm:presLayoutVars>
          <dgm:bulletEnabled val="1"/>
        </dgm:presLayoutVars>
      </dgm:prSet>
      <dgm:spPr/>
    </dgm:pt>
    <dgm:pt modelId="{ACCFC275-955E-4458-88F0-9DF5E84671D2}" type="pres">
      <dgm:prSet presAssocID="{AB3DD446-F758-43C2-A2D0-0478CF9A67F1}" presName="compositeSpace" presStyleCnt="0"/>
      <dgm:spPr/>
    </dgm:pt>
    <dgm:pt modelId="{D8863157-2E24-43BF-966E-CD59B60B299D}" type="pres">
      <dgm:prSet presAssocID="{2D55549A-A600-4F7E-8799-2805FB572F39}" presName="composite" presStyleCnt="0"/>
      <dgm:spPr/>
    </dgm:pt>
    <dgm:pt modelId="{AD344A98-6994-4EF6-AE22-AF6C109F0FA6}" type="pres">
      <dgm:prSet presAssocID="{2D55549A-A600-4F7E-8799-2805FB572F39}" presName="bgChev" presStyleLbl="node1" presStyleIdx="1" presStyleCnt="3"/>
      <dgm:spPr/>
    </dgm:pt>
    <dgm:pt modelId="{67A120B8-0714-48F1-B741-DE8C6C880E26}" type="pres">
      <dgm:prSet presAssocID="{2D55549A-A600-4F7E-8799-2805FB572F39}" presName="txNode" presStyleLbl="fgAcc1" presStyleIdx="1" presStyleCnt="3">
        <dgm:presLayoutVars>
          <dgm:bulletEnabled val="1"/>
        </dgm:presLayoutVars>
      </dgm:prSet>
      <dgm:spPr/>
    </dgm:pt>
    <dgm:pt modelId="{4EBD0C55-E91B-4878-8C47-204F9330B910}" type="pres">
      <dgm:prSet presAssocID="{7A91CD15-885A-4E0C-B361-84C64BFF40F8}" presName="compositeSpace" presStyleCnt="0"/>
      <dgm:spPr/>
    </dgm:pt>
    <dgm:pt modelId="{3478EEBB-E061-478C-81EB-93706EDF5D1E}" type="pres">
      <dgm:prSet presAssocID="{6E5B65F6-CCDC-48A7-8875-0E1DC7B9B45B}" presName="composite" presStyleCnt="0"/>
      <dgm:spPr/>
    </dgm:pt>
    <dgm:pt modelId="{E1A16D7F-26AF-42BB-A0FD-109A01710FF8}" type="pres">
      <dgm:prSet presAssocID="{6E5B65F6-CCDC-48A7-8875-0E1DC7B9B45B}" presName="bgChev" presStyleLbl="node1" presStyleIdx="2" presStyleCnt="3"/>
      <dgm:spPr/>
    </dgm:pt>
    <dgm:pt modelId="{CBF45DE6-A8E4-4B7F-A530-6F6EBC97DCEA}" type="pres">
      <dgm:prSet presAssocID="{6E5B65F6-CCDC-48A7-8875-0E1DC7B9B45B}" presName="txNode" presStyleLbl="fgAcc1" presStyleIdx="2" presStyleCnt="3">
        <dgm:presLayoutVars>
          <dgm:bulletEnabled val="1"/>
        </dgm:presLayoutVars>
      </dgm:prSet>
      <dgm:spPr/>
    </dgm:pt>
  </dgm:ptLst>
  <dgm:cxnLst>
    <dgm:cxn modelId="{44D7923E-78F5-407F-8DB6-7ACCC10582F3}" srcId="{895C6C5F-8E79-4835-8A9F-0E9421A3F272}" destId="{6E5B65F6-CCDC-48A7-8875-0E1DC7B9B45B}" srcOrd="2" destOrd="0" parTransId="{778D5DB4-5D17-4E3D-80E9-F3B436F9D5DD}" sibTransId="{3809C1E4-105A-46EB-802D-7AF28EDAED8B}"/>
    <dgm:cxn modelId="{AC40DB62-AD77-4550-B505-C8F449FFCCA7}" type="presOf" srcId="{2D55549A-A600-4F7E-8799-2805FB572F39}" destId="{67A120B8-0714-48F1-B741-DE8C6C880E26}" srcOrd="0" destOrd="0" presId="urn:microsoft.com/office/officeart/2005/8/layout/chevronAccent+Icon"/>
    <dgm:cxn modelId="{806E956A-2B35-46BE-9A42-4EA2828B6CD9}" type="presOf" srcId="{4199CF77-8167-479E-85BB-D80E3362EC7F}" destId="{CDACF2D2-A2D9-44A9-ABF9-F32657FE4C1E}" srcOrd="0" destOrd="0" presId="urn:microsoft.com/office/officeart/2005/8/layout/chevronAccent+Icon"/>
    <dgm:cxn modelId="{26C4DE73-EBFE-4484-8EE0-BF568B6D2F6A}" type="presOf" srcId="{6E5B65F6-CCDC-48A7-8875-0E1DC7B9B45B}" destId="{CBF45DE6-A8E4-4B7F-A530-6F6EBC97DCEA}" srcOrd="0" destOrd="0" presId="urn:microsoft.com/office/officeart/2005/8/layout/chevronAccent+Icon"/>
    <dgm:cxn modelId="{7433F1A6-569F-4EE7-A679-F2FE99B3865C}" srcId="{895C6C5F-8E79-4835-8A9F-0E9421A3F272}" destId="{4199CF77-8167-479E-85BB-D80E3362EC7F}" srcOrd="0" destOrd="0" parTransId="{C568828A-5CDB-466F-A158-C4994D1798A3}" sibTransId="{AB3DD446-F758-43C2-A2D0-0478CF9A67F1}"/>
    <dgm:cxn modelId="{DB6C1BB9-09F4-41E5-8352-B979242BE169}" type="presOf" srcId="{895C6C5F-8E79-4835-8A9F-0E9421A3F272}" destId="{4D7A89FF-6262-4827-B5D0-0F6B59EAEF82}" srcOrd="0" destOrd="0" presId="urn:microsoft.com/office/officeart/2005/8/layout/chevronAccent+Icon"/>
    <dgm:cxn modelId="{F50644E3-A39C-4D4F-940A-EA6484C2C577}" srcId="{895C6C5F-8E79-4835-8A9F-0E9421A3F272}" destId="{2D55549A-A600-4F7E-8799-2805FB572F39}" srcOrd="1" destOrd="0" parTransId="{AFE2F648-32C8-4B39-9171-6EDF471A9793}" sibTransId="{7A91CD15-885A-4E0C-B361-84C64BFF40F8}"/>
    <dgm:cxn modelId="{610ACE67-76DC-4340-AB9B-04F06E2BAF9C}" type="presParOf" srcId="{4D7A89FF-6262-4827-B5D0-0F6B59EAEF82}" destId="{4415A460-AF02-4976-84AC-78CF5DC68D60}" srcOrd="0" destOrd="0" presId="urn:microsoft.com/office/officeart/2005/8/layout/chevronAccent+Icon"/>
    <dgm:cxn modelId="{20B6DC58-8402-4278-BEEB-B809EB853182}" type="presParOf" srcId="{4415A460-AF02-4976-84AC-78CF5DC68D60}" destId="{92B71CD4-063C-4648-9C05-258E0B09B5B3}" srcOrd="0" destOrd="0" presId="urn:microsoft.com/office/officeart/2005/8/layout/chevronAccent+Icon"/>
    <dgm:cxn modelId="{DDC83380-3BB2-4CF7-8450-D2C0210DFF4E}" type="presParOf" srcId="{4415A460-AF02-4976-84AC-78CF5DC68D60}" destId="{CDACF2D2-A2D9-44A9-ABF9-F32657FE4C1E}" srcOrd="1" destOrd="0" presId="urn:microsoft.com/office/officeart/2005/8/layout/chevronAccent+Icon"/>
    <dgm:cxn modelId="{49AAF70D-DDB1-4C8B-8997-331AF16599C7}" type="presParOf" srcId="{4D7A89FF-6262-4827-B5D0-0F6B59EAEF82}" destId="{ACCFC275-955E-4458-88F0-9DF5E84671D2}" srcOrd="1" destOrd="0" presId="urn:microsoft.com/office/officeart/2005/8/layout/chevronAccent+Icon"/>
    <dgm:cxn modelId="{FD6DD7EC-91B8-413A-8B92-3CE1D91B1A4B}" type="presParOf" srcId="{4D7A89FF-6262-4827-B5D0-0F6B59EAEF82}" destId="{D8863157-2E24-43BF-966E-CD59B60B299D}" srcOrd="2" destOrd="0" presId="urn:microsoft.com/office/officeart/2005/8/layout/chevronAccent+Icon"/>
    <dgm:cxn modelId="{D528B329-6208-4736-96C0-E89F86D21C02}" type="presParOf" srcId="{D8863157-2E24-43BF-966E-CD59B60B299D}" destId="{AD344A98-6994-4EF6-AE22-AF6C109F0FA6}" srcOrd="0" destOrd="0" presId="urn:microsoft.com/office/officeart/2005/8/layout/chevronAccent+Icon"/>
    <dgm:cxn modelId="{3D871A85-F05E-4F48-944C-124AD39393DA}" type="presParOf" srcId="{D8863157-2E24-43BF-966E-CD59B60B299D}" destId="{67A120B8-0714-48F1-B741-DE8C6C880E26}" srcOrd="1" destOrd="0" presId="urn:microsoft.com/office/officeart/2005/8/layout/chevronAccent+Icon"/>
    <dgm:cxn modelId="{E989BC75-BD89-4008-A2AD-247CB84B67EF}" type="presParOf" srcId="{4D7A89FF-6262-4827-B5D0-0F6B59EAEF82}" destId="{4EBD0C55-E91B-4878-8C47-204F9330B910}" srcOrd="3" destOrd="0" presId="urn:microsoft.com/office/officeart/2005/8/layout/chevronAccent+Icon"/>
    <dgm:cxn modelId="{65D84D18-5D94-4804-8FDB-E6746E9EEA9D}" type="presParOf" srcId="{4D7A89FF-6262-4827-B5D0-0F6B59EAEF82}" destId="{3478EEBB-E061-478C-81EB-93706EDF5D1E}" srcOrd="4" destOrd="0" presId="urn:microsoft.com/office/officeart/2005/8/layout/chevronAccent+Icon"/>
    <dgm:cxn modelId="{3C9F8E9E-1515-4C1B-9CE4-C8CA9544787B}" type="presParOf" srcId="{3478EEBB-E061-478C-81EB-93706EDF5D1E}" destId="{E1A16D7F-26AF-42BB-A0FD-109A01710FF8}" srcOrd="0" destOrd="0" presId="urn:microsoft.com/office/officeart/2005/8/layout/chevronAccent+Icon"/>
    <dgm:cxn modelId="{A7083239-593B-45DA-97DE-7A8C8D5A4BA0}" type="presParOf" srcId="{3478EEBB-E061-478C-81EB-93706EDF5D1E}" destId="{CBF45DE6-A8E4-4B7F-A530-6F6EBC97DCEA}"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C67F7-C91F-452E-AB6D-D606B670E897}">
      <dsp:nvSpPr>
        <dsp:cNvPr id="0" name=""/>
        <dsp:cNvSpPr/>
      </dsp:nvSpPr>
      <dsp:spPr>
        <a:xfrm>
          <a:off x="0" y="0"/>
          <a:ext cx="7312990" cy="398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[GET Request → SpaceX API]</a:t>
          </a:r>
        </a:p>
      </dsp:txBody>
      <dsp:txXfrm>
        <a:off x="11685" y="11685"/>
        <a:ext cx="6835802" cy="375590"/>
      </dsp:txXfrm>
    </dsp:sp>
    <dsp:sp modelId="{581FA5C7-454C-4FAE-858D-7C471F0DC7CD}">
      <dsp:nvSpPr>
        <dsp:cNvPr id="0" name=""/>
        <dsp:cNvSpPr/>
      </dsp:nvSpPr>
      <dsp:spPr>
        <a:xfrm>
          <a:off x="546099" y="454372"/>
          <a:ext cx="7312990" cy="398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[Decode JSON → Pandas </a:t>
          </a:r>
          <a:r>
            <a:rPr lang="en-US" sz="1700" kern="1200" dirty="0" err="1"/>
            <a:t>Dataframe</a:t>
          </a:r>
          <a:r>
            <a:rPr lang="en-US" sz="1700" kern="1200" dirty="0"/>
            <a:t>]</a:t>
          </a:r>
        </a:p>
      </dsp:txBody>
      <dsp:txXfrm>
        <a:off x="557784" y="466057"/>
        <a:ext cx="6484195" cy="375590"/>
      </dsp:txXfrm>
    </dsp:sp>
    <dsp:sp modelId="{7FD0FCD7-0FCA-40C3-BAFD-6D08198D5A4D}">
      <dsp:nvSpPr>
        <dsp:cNvPr id="0" name=""/>
        <dsp:cNvSpPr/>
      </dsp:nvSpPr>
      <dsp:spPr>
        <a:xfrm>
          <a:off x="1092199" y="908744"/>
          <a:ext cx="7312990" cy="398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[Clean Data]</a:t>
          </a:r>
        </a:p>
      </dsp:txBody>
      <dsp:txXfrm>
        <a:off x="1103884" y="920429"/>
        <a:ext cx="6484195" cy="375590"/>
      </dsp:txXfrm>
    </dsp:sp>
    <dsp:sp modelId="{11F1E389-0697-4478-BCCC-727A69C437CA}">
      <dsp:nvSpPr>
        <dsp:cNvPr id="0" name=""/>
        <dsp:cNvSpPr/>
      </dsp:nvSpPr>
      <dsp:spPr>
        <a:xfrm>
          <a:off x="1638299" y="1363116"/>
          <a:ext cx="7312990" cy="398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[Scrape Wikipedia → Parse HTML Table → Pandas </a:t>
          </a:r>
          <a:r>
            <a:rPr lang="en-US" sz="1700" kern="1200" dirty="0" err="1"/>
            <a:t>Dataframe</a:t>
          </a:r>
          <a:r>
            <a:rPr lang="en-US" sz="1700" kern="1200" dirty="0"/>
            <a:t>]</a:t>
          </a:r>
        </a:p>
      </dsp:txBody>
      <dsp:txXfrm>
        <a:off x="1649984" y="1374801"/>
        <a:ext cx="6484195" cy="375590"/>
      </dsp:txXfrm>
    </dsp:sp>
    <dsp:sp modelId="{72042A3A-9545-4073-B740-8D37591F00A2}">
      <dsp:nvSpPr>
        <dsp:cNvPr id="0" name=""/>
        <dsp:cNvSpPr/>
      </dsp:nvSpPr>
      <dsp:spPr>
        <a:xfrm>
          <a:off x="2184399" y="1817488"/>
          <a:ext cx="7312990" cy="398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[Combine Datasets]</a:t>
          </a:r>
        </a:p>
      </dsp:txBody>
      <dsp:txXfrm>
        <a:off x="2196084" y="1829173"/>
        <a:ext cx="6484195" cy="375590"/>
      </dsp:txXfrm>
    </dsp:sp>
    <dsp:sp modelId="{EA50317C-7583-447D-BCBF-A39BCCFB289E}">
      <dsp:nvSpPr>
        <dsp:cNvPr id="0" name=""/>
        <dsp:cNvSpPr/>
      </dsp:nvSpPr>
      <dsp:spPr>
        <a:xfrm>
          <a:off x="7053665" y="291463"/>
          <a:ext cx="259324" cy="2593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12013" y="291463"/>
        <a:ext cx="142628" cy="195141"/>
      </dsp:txXfrm>
    </dsp:sp>
    <dsp:sp modelId="{35D3FE79-2B84-42E8-B4DB-A6DCDE353083}">
      <dsp:nvSpPr>
        <dsp:cNvPr id="0" name=""/>
        <dsp:cNvSpPr/>
      </dsp:nvSpPr>
      <dsp:spPr>
        <a:xfrm>
          <a:off x="7599765" y="745835"/>
          <a:ext cx="259324" cy="2593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658113" y="745835"/>
        <a:ext cx="142628" cy="195141"/>
      </dsp:txXfrm>
    </dsp:sp>
    <dsp:sp modelId="{41E83D49-28D7-4099-887C-217B4A294973}">
      <dsp:nvSpPr>
        <dsp:cNvPr id="0" name=""/>
        <dsp:cNvSpPr/>
      </dsp:nvSpPr>
      <dsp:spPr>
        <a:xfrm>
          <a:off x="8145865" y="1193557"/>
          <a:ext cx="259324" cy="2593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204213" y="1193557"/>
        <a:ext cx="142628" cy="195141"/>
      </dsp:txXfrm>
    </dsp:sp>
    <dsp:sp modelId="{272FCDEB-7AA2-4A11-9601-ACA739C26306}">
      <dsp:nvSpPr>
        <dsp:cNvPr id="0" name=""/>
        <dsp:cNvSpPr/>
      </dsp:nvSpPr>
      <dsp:spPr>
        <a:xfrm>
          <a:off x="8691965" y="1652362"/>
          <a:ext cx="259324" cy="2593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750313" y="1652362"/>
        <a:ext cx="142628" cy="195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372B-58B7-4742-B14E-82B9A44EEAE3}">
      <dsp:nvSpPr>
        <dsp:cNvPr id="0" name=""/>
        <dsp:cNvSpPr/>
      </dsp:nvSpPr>
      <dsp:spPr>
        <a:xfrm>
          <a:off x="1121163" y="0"/>
          <a:ext cx="2540992" cy="254137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2E9972-8DD4-4209-ABA9-9F3E3459242D}">
      <dsp:nvSpPr>
        <dsp:cNvPr id="0" name=""/>
        <dsp:cNvSpPr/>
      </dsp:nvSpPr>
      <dsp:spPr>
        <a:xfrm>
          <a:off x="3662632" y="757556"/>
          <a:ext cx="152459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en-US" sz="1000" b="0" i="0" kern="1200" dirty="0"/>
            <a:t>Send a GET request to the SpaceX API.</a:t>
          </a:r>
          <a:endParaRPr lang="en-US" sz="1000" kern="1200" dirty="0"/>
        </a:p>
        <a:p>
          <a:pPr marL="57150" lvl="1" indent="-57150" algn="l" defTabSz="444500">
            <a:lnSpc>
              <a:spcPct val="90000"/>
            </a:lnSpc>
            <a:spcBef>
              <a:spcPct val="0"/>
            </a:spcBef>
            <a:spcAft>
              <a:spcPct val="15000"/>
            </a:spcAft>
            <a:buFont typeface="Arial" panose="020B0604020202020204" pitchFamily="34" charset="0"/>
            <a:buChar char="•"/>
          </a:pPr>
          <a:r>
            <a:rPr lang="en-US" sz="1000" b="0" i="0" kern="1200"/>
            <a:t>Parse and load the retrieved launch data into a structured format.</a:t>
          </a:r>
        </a:p>
      </dsp:txBody>
      <dsp:txXfrm>
        <a:off x="3662632" y="757556"/>
        <a:ext cx="1524595" cy="1016762"/>
      </dsp:txXfrm>
    </dsp:sp>
    <dsp:sp modelId="{D189D226-078E-4F34-BF75-8484A613FA87}">
      <dsp:nvSpPr>
        <dsp:cNvPr id="0" name=""/>
        <dsp:cNvSpPr/>
      </dsp:nvSpPr>
      <dsp:spPr>
        <a:xfrm>
          <a:off x="1682806" y="917514"/>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Request API and Parse SpaceX Launch Data</a:t>
          </a:r>
          <a:endParaRPr lang="en-US" sz="1600" kern="1200" dirty="0"/>
        </a:p>
      </dsp:txBody>
      <dsp:txXfrm>
        <a:off x="1682806" y="917514"/>
        <a:ext cx="1411980" cy="705821"/>
      </dsp:txXfrm>
    </dsp:sp>
    <dsp:sp modelId="{0AE84AC6-1003-4972-9650-2193209A0022}">
      <dsp:nvSpPr>
        <dsp:cNvPr id="0" name=""/>
        <dsp:cNvSpPr/>
      </dsp:nvSpPr>
      <dsp:spPr>
        <a:xfrm>
          <a:off x="415411" y="1460210"/>
          <a:ext cx="2540992" cy="254137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17C9B2-41A3-4710-9911-BDF1B5B4B1DE}">
      <dsp:nvSpPr>
        <dsp:cNvPr id="0" name=""/>
        <dsp:cNvSpPr/>
      </dsp:nvSpPr>
      <dsp:spPr>
        <a:xfrm>
          <a:off x="2956404" y="2226214"/>
          <a:ext cx="152459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en-US" sz="1000" b="0" i="0" kern="1200" dirty="0"/>
            <a:t>Extract and filter the dataset to include only Falcon 9 launches.</a:t>
          </a:r>
          <a:endParaRPr lang="en-US" sz="1000" kern="1200" dirty="0"/>
        </a:p>
      </dsp:txBody>
      <dsp:txXfrm>
        <a:off x="2956404" y="2226214"/>
        <a:ext cx="1524595" cy="1016762"/>
      </dsp:txXfrm>
    </dsp:sp>
    <dsp:sp modelId="{56029E09-016B-4796-B8FE-B7419F348F04}">
      <dsp:nvSpPr>
        <dsp:cNvPr id="0" name=""/>
        <dsp:cNvSpPr/>
      </dsp:nvSpPr>
      <dsp:spPr>
        <a:xfrm>
          <a:off x="979917" y="2386172"/>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Filter Data for Falcon 9 Launches</a:t>
          </a:r>
          <a:endParaRPr lang="en-US" sz="1600" kern="1200" dirty="0"/>
        </a:p>
      </dsp:txBody>
      <dsp:txXfrm>
        <a:off x="979917" y="2386172"/>
        <a:ext cx="1411980" cy="705821"/>
      </dsp:txXfrm>
    </dsp:sp>
    <dsp:sp modelId="{8D9C57F5-A0D9-473E-8C4F-C743D846FAA6}">
      <dsp:nvSpPr>
        <dsp:cNvPr id="0" name=""/>
        <dsp:cNvSpPr/>
      </dsp:nvSpPr>
      <dsp:spPr>
        <a:xfrm>
          <a:off x="1302015" y="3095160"/>
          <a:ext cx="2183106" cy="218398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10A89-5129-4D86-ACE9-D7B3C42C382E}">
      <dsp:nvSpPr>
        <dsp:cNvPr id="0" name=""/>
        <dsp:cNvSpPr/>
      </dsp:nvSpPr>
      <dsp:spPr>
        <a:xfrm>
          <a:off x="3662632" y="3694343"/>
          <a:ext cx="152459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en-US" sz="1000" b="0" i="0" kern="1200" dirty="0"/>
            <a:t>Identify and address missing or incomplete data points in the filtered dataset.</a:t>
          </a:r>
          <a:endParaRPr lang="en-US" sz="1000" kern="1200" dirty="0"/>
        </a:p>
        <a:p>
          <a:pPr marL="57150" lvl="1" indent="-57150" algn="l" defTabSz="444500">
            <a:lnSpc>
              <a:spcPct val="90000"/>
            </a:lnSpc>
            <a:spcBef>
              <a:spcPct val="0"/>
            </a:spcBef>
            <a:spcAft>
              <a:spcPct val="15000"/>
            </a:spcAft>
            <a:buFont typeface="Arial" panose="020B0604020202020204" pitchFamily="34" charset="0"/>
            <a:buChar char="•"/>
          </a:pPr>
          <a:r>
            <a:rPr lang="en-US" sz="1000" b="0" i="0" kern="1200"/>
            <a:t>Apply appropriate methods (e.g., imputation, removal) to ensure data quality.</a:t>
          </a:r>
        </a:p>
      </dsp:txBody>
      <dsp:txXfrm>
        <a:off x="3662632" y="3694343"/>
        <a:ext cx="1524595" cy="1016762"/>
      </dsp:txXfrm>
    </dsp:sp>
    <dsp:sp modelId="{FAC85F55-B89C-4947-AE0B-F14F13F2FF55}">
      <dsp:nvSpPr>
        <dsp:cNvPr id="0" name=""/>
        <dsp:cNvSpPr/>
      </dsp:nvSpPr>
      <dsp:spPr>
        <a:xfrm>
          <a:off x="1686146" y="3856941"/>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t>Handle Missing Values</a:t>
          </a:r>
          <a:endParaRPr lang="en-US" sz="1600" kern="1200" dirty="0"/>
        </a:p>
      </dsp:txBody>
      <dsp:txXfrm>
        <a:off x="1686146" y="3856941"/>
        <a:ext cx="1411980" cy="705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372B-58B7-4742-B14E-82B9A44EEAE3}">
      <dsp:nvSpPr>
        <dsp:cNvPr id="0" name=""/>
        <dsp:cNvSpPr/>
      </dsp:nvSpPr>
      <dsp:spPr>
        <a:xfrm>
          <a:off x="1883699" y="0"/>
          <a:ext cx="2540992" cy="254137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9D226-078E-4F34-BF75-8484A613FA87}">
      <dsp:nvSpPr>
        <dsp:cNvPr id="0" name=""/>
        <dsp:cNvSpPr/>
      </dsp:nvSpPr>
      <dsp:spPr>
        <a:xfrm>
          <a:off x="2445342" y="917514"/>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Send a request to the Falcon 9 Launch Wikipedia page.</a:t>
          </a:r>
          <a:endParaRPr lang="en-US" sz="1200" kern="1200" dirty="0"/>
        </a:p>
      </dsp:txBody>
      <dsp:txXfrm>
        <a:off x="2445342" y="917514"/>
        <a:ext cx="1411980" cy="705821"/>
      </dsp:txXfrm>
    </dsp:sp>
    <dsp:sp modelId="{0AE84AC6-1003-4972-9650-2193209A0022}">
      <dsp:nvSpPr>
        <dsp:cNvPr id="0" name=""/>
        <dsp:cNvSpPr/>
      </dsp:nvSpPr>
      <dsp:spPr>
        <a:xfrm>
          <a:off x="1177948" y="1460210"/>
          <a:ext cx="2540992" cy="254137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29E09-016B-4796-B8FE-B7419F348F04}">
      <dsp:nvSpPr>
        <dsp:cNvPr id="0" name=""/>
        <dsp:cNvSpPr/>
      </dsp:nvSpPr>
      <dsp:spPr>
        <a:xfrm>
          <a:off x="1742453" y="2386172"/>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Extract column/variable names from the HTML table headers.</a:t>
          </a:r>
          <a:endParaRPr lang="en-US" sz="1200" kern="1200" dirty="0"/>
        </a:p>
      </dsp:txBody>
      <dsp:txXfrm>
        <a:off x="1742453" y="2386172"/>
        <a:ext cx="1411980" cy="705821"/>
      </dsp:txXfrm>
    </dsp:sp>
    <dsp:sp modelId="{8D9C57F5-A0D9-473E-8C4F-C743D846FAA6}">
      <dsp:nvSpPr>
        <dsp:cNvPr id="0" name=""/>
        <dsp:cNvSpPr/>
      </dsp:nvSpPr>
      <dsp:spPr>
        <a:xfrm>
          <a:off x="2064551" y="3095160"/>
          <a:ext cx="2183106" cy="218398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C85F55-B89C-4947-AE0B-F14F13F2FF55}">
      <dsp:nvSpPr>
        <dsp:cNvPr id="0" name=""/>
        <dsp:cNvSpPr/>
      </dsp:nvSpPr>
      <dsp:spPr>
        <a:xfrm>
          <a:off x="2448682" y="3856941"/>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Parse the launch data tables and create a structured </a:t>
          </a:r>
          <a:r>
            <a:rPr lang="en-US" sz="1200" b="1" i="0" kern="1200" dirty="0" err="1"/>
            <a:t>DataFrame</a:t>
          </a:r>
          <a:r>
            <a:rPr lang="en-US" sz="1200" b="1" i="0" kern="1200" dirty="0"/>
            <a:t>.</a:t>
          </a:r>
          <a:endParaRPr lang="en-US" sz="1200" kern="1200" dirty="0"/>
        </a:p>
      </dsp:txBody>
      <dsp:txXfrm>
        <a:off x="2448682" y="3856941"/>
        <a:ext cx="1411980" cy="7058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372B-58B7-4742-B14E-82B9A44EEAE3}">
      <dsp:nvSpPr>
        <dsp:cNvPr id="0" name=""/>
        <dsp:cNvSpPr/>
      </dsp:nvSpPr>
      <dsp:spPr>
        <a:xfrm>
          <a:off x="1883699" y="0"/>
          <a:ext cx="2540992" cy="254137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9D226-078E-4F34-BF75-8484A613FA87}">
      <dsp:nvSpPr>
        <dsp:cNvPr id="0" name=""/>
        <dsp:cNvSpPr/>
      </dsp:nvSpPr>
      <dsp:spPr>
        <a:xfrm>
          <a:off x="2445342" y="917514"/>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Send a request to the Falcon 9 Launch Wikipedia page.</a:t>
          </a:r>
          <a:endParaRPr lang="en-US" sz="1200" kern="1200" dirty="0"/>
        </a:p>
      </dsp:txBody>
      <dsp:txXfrm>
        <a:off x="2445342" y="917514"/>
        <a:ext cx="1411980" cy="705821"/>
      </dsp:txXfrm>
    </dsp:sp>
    <dsp:sp modelId="{0AE84AC6-1003-4972-9650-2193209A0022}">
      <dsp:nvSpPr>
        <dsp:cNvPr id="0" name=""/>
        <dsp:cNvSpPr/>
      </dsp:nvSpPr>
      <dsp:spPr>
        <a:xfrm>
          <a:off x="1177948" y="1460210"/>
          <a:ext cx="2540992" cy="254137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29E09-016B-4796-B8FE-B7419F348F04}">
      <dsp:nvSpPr>
        <dsp:cNvPr id="0" name=""/>
        <dsp:cNvSpPr/>
      </dsp:nvSpPr>
      <dsp:spPr>
        <a:xfrm>
          <a:off x="1742453" y="2386172"/>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Extract column/variable names from the HTML table headers.</a:t>
          </a:r>
          <a:endParaRPr lang="en-US" sz="1200" kern="1200" dirty="0"/>
        </a:p>
      </dsp:txBody>
      <dsp:txXfrm>
        <a:off x="1742453" y="2386172"/>
        <a:ext cx="1411980" cy="705821"/>
      </dsp:txXfrm>
    </dsp:sp>
    <dsp:sp modelId="{8D9C57F5-A0D9-473E-8C4F-C743D846FAA6}">
      <dsp:nvSpPr>
        <dsp:cNvPr id="0" name=""/>
        <dsp:cNvSpPr/>
      </dsp:nvSpPr>
      <dsp:spPr>
        <a:xfrm>
          <a:off x="2064551" y="3095160"/>
          <a:ext cx="2183106" cy="218398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C85F55-B89C-4947-AE0B-F14F13F2FF55}">
      <dsp:nvSpPr>
        <dsp:cNvPr id="0" name=""/>
        <dsp:cNvSpPr/>
      </dsp:nvSpPr>
      <dsp:spPr>
        <a:xfrm>
          <a:off x="2448682" y="3856941"/>
          <a:ext cx="1411980" cy="705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Parse the launch data tables and create a structured </a:t>
          </a:r>
          <a:r>
            <a:rPr lang="en-US" sz="1200" b="1" i="0" kern="1200" dirty="0" err="1"/>
            <a:t>DataFrame</a:t>
          </a:r>
          <a:r>
            <a:rPr lang="en-US" sz="1200" b="1" i="0" kern="1200" dirty="0"/>
            <a:t>.</a:t>
          </a:r>
          <a:endParaRPr lang="en-US" sz="1200" kern="1200" dirty="0"/>
        </a:p>
      </dsp:txBody>
      <dsp:txXfrm>
        <a:off x="2448682" y="3856941"/>
        <a:ext cx="1411980" cy="7058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71CD4-063C-4648-9C05-258E0B09B5B3}">
      <dsp:nvSpPr>
        <dsp:cNvPr id="0" name=""/>
        <dsp:cNvSpPr/>
      </dsp:nvSpPr>
      <dsp:spPr>
        <a:xfrm>
          <a:off x="1232" y="574016"/>
          <a:ext cx="3096145" cy="119511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CF2D2-A2D9-44A9-ABF9-F32657FE4C1E}">
      <dsp:nvSpPr>
        <dsp:cNvPr id="0" name=""/>
        <dsp:cNvSpPr/>
      </dsp:nvSpPr>
      <dsp:spPr>
        <a:xfrm>
          <a:off x="826871" y="872794"/>
          <a:ext cx="2614523" cy="11951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Data preparation and standardization</a:t>
          </a:r>
        </a:p>
      </dsp:txBody>
      <dsp:txXfrm>
        <a:off x="861875" y="907798"/>
        <a:ext cx="2544515" cy="1125104"/>
      </dsp:txXfrm>
    </dsp:sp>
    <dsp:sp modelId="{AD344A98-6994-4EF6-AE22-AF6C109F0FA6}">
      <dsp:nvSpPr>
        <dsp:cNvPr id="0" name=""/>
        <dsp:cNvSpPr/>
      </dsp:nvSpPr>
      <dsp:spPr>
        <a:xfrm>
          <a:off x="3537718" y="574016"/>
          <a:ext cx="3096145" cy="119511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120B8-0714-48F1-B741-DE8C6C880E26}">
      <dsp:nvSpPr>
        <dsp:cNvPr id="0" name=""/>
        <dsp:cNvSpPr/>
      </dsp:nvSpPr>
      <dsp:spPr>
        <a:xfrm>
          <a:off x="4363357" y="872794"/>
          <a:ext cx="2614523" cy="11951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Testing of each model with various hyperparameter combinations
Comparison of results</a:t>
          </a:r>
        </a:p>
      </dsp:txBody>
      <dsp:txXfrm>
        <a:off x="4398361" y="907798"/>
        <a:ext cx="2544515" cy="1125104"/>
      </dsp:txXfrm>
    </dsp:sp>
    <dsp:sp modelId="{E1A16D7F-26AF-42BB-A0FD-109A01710FF8}">
      <dsp:nvSpPr>
        <dsp:cNvPr id="0" name=""/>
        <dsp:cNvSpPr/>
      </dsp:nvSpPr>
      <dsp:spPr>
        <a:xfrm>
          <a:off x="7074205" y="574016"/>
          <a:ext cx="3096145" cy="119511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45DE6-A8E4-4B7F-A530-6F6EBC97DCEA}">
      <dsp:nvSpPr>
        <dsp:cNvPr id="0" name=""/>
        <dsp:cNvSpPr/>
      </dsp:nvSpPr>
      <dsp:spPr>
        <a:xfrm>
          <a:off x="7899844" y="872794"/>
          <a:ext cx="2614523" cy="11951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Comparison of results</a:t>
          </a:r>
        </a:p>
      </dsp:txBody>
      <dsp:txXfrm>
        <a:off x="7934848" y="907798"/>
        <a:ext cx="2544515" cy="11251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FA582-D799-B579-5656-C566185D5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9F769-911D-D951-4F0E-0C2DD7B57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194CC-1F67-E2E0-AE34-393A79268EF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3DDC748-5639-8AFE-6FEE-895A52DE59D1}"/>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60050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83EA0-F4AE-E2D0-25D0-21EC3A12D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F2ADF-943A-724F-6910-D4F2279CF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7561F-43B7-097A-BD03-52052D548A3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9C142F9-83B5-DDC8-9F2C-4EC5C2EBB3C4}"/>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36436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kha1370/Data_Science_Coursera/blob/main/10.%20Applied%20Data%20Science%20Capstone/Module%201%2C%20Introduction/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kha1370/Data_Science_Coursera/blob/main/10.%20Applied%20Data%20Science%20Capstone/Module%202%2C%20Exploratory%20Data%20Analysis%20(EDA)/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kha1370/Data_Science_Coursera/blob/main/10.%20Applied%20Data%20Science%20Capstone/Module%202%2C%20Exploratory%20Data%20Analysis%20(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kha1370/Data_Science_Coursera/blob/main/10.%20Applied%20Data%20Science%20Capstone/Module%203%2C%20Predictive%20Analysis%20(Classificatio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kha1370/Data_Science_Coursera/blob/main/10.%20Applied%20Data%20Science%20Capstone/Module%203%2C%20Predictive%20Analysis%20(Classification)/7.%20Hands-on%20Lab_Build%20an%20Interactive%20Dashboard%20with%20Ploty%20Dash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sakha1370/Data_Science_Coursera/blob/main/10.%20Applied%20Data%20Science%20Capstone/Module%204%2C%20Predictive%20Analysis%20(Classification)/SpaceX_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sakha1370/Data_Science_Coursera/tree/main/10.%20Applied%20Data%20Science%20Capstone" TargetMode="Externa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akha1370/Data_Science_Coursera/blob/main/10.%20Applied%20Data%20Science%20Capstone/Module%201%2C%20Introductio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kha1370/Data_Science_Coursera/blob/main/10.%20Applied%20Data%20Science%20Capstone/Module%201%2C%20Introduction/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32390" cy="4351338"/>
          </a:xfrm>
          <a:prstGeom prst="rect">
            <a:avLst/>
          </a:prstGeom>
        </p:spPr>
        <p:txBody>
          <a:bodyPr/>
          <a:lstStyle/>
          <a:p>
            <a:pPr algn="just"/>
            <a:r>
              <a:rPr lang="en-US" sz="2400" dirty="0">
                <a:solidFill>
                  <a:schemeClr val="accent3">
                    <a:lumMod val="25000"/>
                  </a:schemeClr>
                </a:solidFill>
                <a:latin typeface="Abadi" panose="020B0604020104020204" pitchFamily="34" charset="0"/>
              </a:rPr>
              <a:t>An initial Exploratory Data Analysis (EDA) was conducted on the dataset.</a:t>
            </a:r>
          </a:p>
          <a:p>
            <a:pPr algn="just"/>
            <a:r>
              <a:rPr lang="en-US" sz="2400" dirty="0">
                <a:solidFill>
                  <a:schemeClr val="accent3">
                    <a:lumMod val="25000"/>
                  </a:schemeClr>
                </a:solidFill>
                <a:latin typeface="Abadi" panose="020B0604020104020204" pitchFamily="34" charset="0"/>
              </a:rPr>
              <a:t>Summaries were generated for launches per site, orbit occurrences, and mission outcomes per orbit type.</a:t>
            </a:r>
          </a:p>
          <a:p>
            <a:pPr algn="just"/>
            <a:r>
              <a:rPr lang="en-US" sz="2400" dirty="0">
                <a:solidFill>
                  <a:schemeClr val="accent3">
                    <a:lumMod val="25000"/>
                  </a:schemeClr>
                </a:solidFill>
                <a:latin typeface="Abadi" panose="020B0604020104020204" pitchFamily="34" charset="0"/>
              </a:rPr>
              <a:t>Lastly, the landing outcome label was derived from the Outcome column.</a:t>
            </a:r>
            <a:endParaRPr lang="en-US" sz="3200" dirty="0"/>
          </a:p>
          <a:p>
            <a:pPr marL="0" indent="0">
              <a:buNone/>
            </a:pPr>
            <a:r>
              <a:rPr lang="en-US" sz="2000" dirty="0"/>
              <a:t>📌 The source code is available on GitHub </a:t>
            </a:r>
            <a:r>
              <a:rPr lang="en-US" sz="2000" dirty="0">
                <a:hlinkClick r:id="rId3"/>
              </a:rPr>
              <a:t>[here]</a:t>
            </a:r>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3011C8DA-D1F0-BAE7-1133-4EF5C90F15E5}"/>
              </a:ext>
            </a:extLst>
          </p:cNvPr>
          <p:cNvGraphicFramePr/>
          <p:nvPr>
            <p:extLst>
              <p:ext uri="{D42A27DB-BD31-4B8C-83A1-F6EECF244321}">
                <p14:modId xmlns:p14="http://schemas.microsoft.com/office/powerpoint/2010/main" val="1873138631"/>
              </p:ext>
            </p:extLst>
          </p:nvPr>
        </p:nvGraphicFramePr>
        <p:xfrm>
          <a:off x="5768623" y="1343379"/>
          <a:ext cx="5602640" cy="5279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101190" cy="4767087"/>
          </a:xfrm>
          <a:prstGeom prst="rect">
            <a:avLst/>
          </a:prstGeom>
        </p:spPr>
        <p:txBody>
          <a:bodyPr lIns="91440" tIns="45720" rIns="91440" bIns="45720" anchor="t"/>
          <a:lstStyle/>
          <a:p>
            <a:r>
              <a:rPr lang="en-US" dirty="0"/>
              <a:t>The EDA with data visualization explored relationships between key launch factors.</a:t>
            </a:r>
          </a:p>
          <a:p>
            <a:pPr lvl="1"/>
            <a:r>
              <a:rPr lang="en-US" sz="1800" b="1" dirty="0"/>
              <a:t>Flight Number vs. Launch Site </a:t>
            </a:r>
          </a:p>
          <a:p>
            <a:pPr lvl="1"/>
            <a:r>
              <a:rPr lang="en-US" sz="1800" b="1" dirty="0"/>
              <a:t>Payload Mass vs. Launch Site</a:t>
            </a:r>
          </a:p>
          <a:p>
            <a:pPr lvl="1"/>
            <a:r>
              <a:rPr lang="en-US" sz="1800" b="1" dirty="0"/>
              <a:t>Success Rate vs. Orbit Type</a:t>
            </a:r>
          </a:p>
          <a:p>
            <a:pPr lvl="1"/>
            <a:r>
              <a:rPr lang="en-US" sz="1800" b="1" dirty="0"/>
              <a:t>Flight Number vs. Orbit Type</a:t>
            </a:r>
          </a:p>
          <a:p>
            <a:pPr lvl="1"/>
            <a:r>
              <a:rPr lang="en-US" sz="1800" b="1" dirty="0"/>
              <a:t>Payload Mass vs. Orbit Type</a:t>
            </a:r>
          </a:p>
          <a:p>
            <a:pPr lvl="1"/>
            <a:r>
              <a:rPr lang="en-US" sz="1800" b="1" dirty="0"/>
              <a:t>Yearly Success Trend</a:t>
            </a:r>
          </a:p>
          <a:p>
            <a:pPr lvl="1"/>
            <a:endParaRPr lang="en-US" sz="1800" b="1" dirty="0"/>
          </a:p>
          <a:p>
            <a:pPr lvl="1"/>
            <a:endParaRPr lang="en-US" sz="1800" b="1" dirty="0"/>
          </a:p>
          <a:p>
            <a:pPr lvl="1"/>
            <a:endParaRPr lang="en-US" sz="1800" b="1" dirty="0"/>
          </a:p>
          <a:p>
            <a:pPr lvl="1"/>
            <a:endParaRPr lang="en-US" sz="1800" b="1" dirty="0"/>
          </a:p>
          <a:p>
            <a:pPr lvl="1"/>
            <a:endParaRPr lang="en-US" sz="1800" b="1" dirty="0"/>
          </a:p>
          <a:p>
            <a:pPr marL="0" indent="0">
              <a:buNone/>
            </a:pPr>
            <a:r>
              <a:rPr lang="en-US" sz="1800" dirty="0"/>
              <a:t>                                                                                                📌 The source code is available on GitHub </a:t>
            </a:r>
            <a:r>
              <a:rPr lang="en-US" sz="1800" dirty="0">
                <a:hlinkClick r:id="rId3"/>
              </a:rPr>
              <a:t>[here]</a:t>
            </a:r>
            <a:endParaRPr lang="en-US" sz="1800" dirty="0">
              <a:solidFill>
                <a:schemeClr val="accent3">
                  <a:lumMod val="25000"/>
                </a:schemeClr>
              </a:solidFill>
              <a:latin typeface="Abadi" panose="020B0604020104020204" pitchFamily="34" charset="0"/>
            </a:endParaRPr>
          </a:p>
          <a:p>
            <a:pPr marL="0" indent="0">
              <a:buNone/>
            </a:pPr>
            <a:endParaRPr lang="en-US" sz="2000" dirty="0"/>
          </a:p>
          <a:p>
            <a:pPr marL="457200" lvl="1" indent="0">
              <a:buNone/>
            </a:pPr>
            <a:endParaRPr lang="en-US" sz="18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descr="A graph showing a line going up&#10;&#10;AI-generated content may be incorrect.">
            <a:extLst>
              <a:ext uri="{FF2B5EF4-FFF2-40B4-BE49-F238E27FC236}">
                <a16:creationId xmlns:a16="http://schemas.microsoft.com/office/drawing/2014/main" id="{282679A2-231F-6C4F-5198-D64366E2AC9B}"/>
              </a:ext>
            </a:extLst>
          </p:cNvPr>
          <p:cNvPicPr>
            <a:picLocks noChangeAspect="1"/>
          </p:cNvPicPr>
          <p:nvPr/>
        </p:nvPicPr>
        <p:blipFill>
          <a:blip r:embed="rId4"/>
          <a:stretch>
            <a:fillRect/>
          </a:stretch>
        </p:blipFill>
        <p:spPr>
          <a:xfrm>
            <a:off x="4783555" y="2494844"/>
            <a:ext cx="6203230" cy="341810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822"/>
            <a:ext cx="10326967" cy="475809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executed:</a:t>
            </a:r>
          </a:p>
          <a:p>
            <a:pPr lvl="1">
              <a:lnSpc>
                <a:spcPct val="100000"/>
              </a:lnSpc>
              <a:spcBef>
                <a:spcPts val="1400"/>
              </a:spcBef>
            </a:pPr>
            <a:r>
              <a:rPr lang="en-US" sz="1200" dirty="0">
                <a:solidFill>
                  <a:schemeClr val="accent3">
                    <a:lumMod val="25000"/>
                  </a:schemeClr>
                </a:solidFill>
                <a:latin typeface="Abadi"/>
              </a:rPr>
              <a:t>Display the unique launch sites in the space mission.</a:t>
            </a:r>
          </a:p>
          <a:p>
            <a:pPr lvl="1">
              <a:lnSpc>
                <a:spcPct val="100000"/>
              </a:lnSpc>
              <a:spcBef>
                <a:spcPts val="1400"/>
              </a:spcBef>
            </a:pPr>
            <a:r>
              <a:rPr lang="en-US" sz="1200" dirty="0">
                <a:solidFill>
                  <a:schemeClr val="accent3">
                    <a:lumMod val="25000"/>
                  </a:schemeClr>
                </a:solidFill>
                <a:latin typeface="Abadi"/>
              </a:rPr>
              <a:t>Show 5 records where launch sites start with the string 'CCA’.</a:t>
            </a:r>
          </a:p>
          <a:p>
            <a:pPr lvl="1">
              <a:lnSpc>
                <a:spcPct val="100000"/>
              </a:lnSpc>
              <a:spcBef>
                <a:spcPts val="1400"/>
              </a:spcBef>
            </a:pPr>
            <a:r>
              <a:rPr lang="en-US" sz="1200" dirty="0">
                <a:solidFill>
                  <a:schemeClr val="accent3">
                    <a:lumMod val="25000"/>
                  </a:schemeClr>
                </a:solidFill>
                <a:latin typeface="Abadi"/>
              </a:rPr>
              <a:t>Calculate the total payload mass carried by boosters launched by NASA (CRS).</a:t>
            </a:r>
          </a:p>
          <a:p>
            <a:pPr lvl="1">
              <a:lnSpc>
                <a:spcPct val="100000"/>
              </a:lnSpc>
              <a:spcBef>
                <a:spcPts val="1400"/>
              </a:spcBef>
            </a:pPr>
            <a:r>
              <a:rPr lang="en-US" sz="1200" dirty="0">
                <a:solidFill>
                  <a:schemeClr val="accent3">
                    <a:lumMod val="25000"/>
                  </a:schemeClr>
                </a:solidFill>
                <a:latin typeface="Abadi"/>
              </a:rPr>
              <a:t>Find the average payload mass carried by booster version F9 v1.1.</a:t>
            </a:r>
          </a:p>
          <a:p>
            <a:pPr lvl="1">
              <a:lnSpc>
                <a:spcPct val="100000"/>
              </a:lnSpc>
              <a:spcBef>
                <a:spcPts val="1400"/>
              </a:spcBef>
            </a:pPr>
            <a:r>
              <a:rPr lang="en-US" sz="1200" dirty="0">
                <a:solidFill>
                  <a:schemeClr val="accent3">
                    <a:lumMod val="25000"/>
                  </a:schemeClr>
                </a:solidFill>
                <a:latin typeface="Abadi"/>
              </a:rPr>
              <a:t>List the date of the first successful landing outcome on the ground pad.</a:t>
            </a:r>
          </a:p>
          <a:p>
            <a:pPr lvl="1">
              <a:lnSpc>
                <a:spcPct val="100000"/>
              </a:lnSpc>
              <a:spcBef>
                <a:spcPts val="1400"/>
              </a:spcBef>
            </a:pPr>
            <a:r>
              <a:rPr lang="en-US" sz="1200" dirty="0">
                <a:solidFill>
                  <a:schemeClr val="accent3">
                    <a:lumMod val="25000"/>
                  </a:schemeClr>
                </a:solidFill>
                <a:latin typeface="Abadi"/>
              </a:rPr>
              <a:t>List the names of boosters that succeeded in drone ships with payload masses between 4000 and 6000.</a:t>
            </a:r>
          </a:p>
          <a:p>
            <a:pPr lvl="1">
              <a:lnSpc>
                <a:spcPct val="100000"/>
              </a:lnSpc>
              <a:spcBef>
                <a:spcPts val="1400"/>
              </a:spcBef>
            </a:pPr>
            <a:r>
              <a:rPr lang="en-US" sz="1200" dirty="0">
                <a:solidFill>
                  <a:schemeClr val="accent3">
                    <a:lumMod val="25000"/>
                  </a:schemeClr>
                </a:solidFill>
                <a:latin typeface="Abadi"/>
              </a:rPr>
              <a:t>Count the total number of successful and failed mission outcomes.</a:t>
            </a:r>
          </a:p>
          <a:p>
            <a:pPr lvl="1">
              <a:lnSpc>
                <a:spcPct val="100000"/>
              </a:lnSpc>
              <a:spcBef>
                <a:spcPts val="1400"/>
              </a:spcBef>
            </a:pPr>
            <a:r>
              <a:rPr lang="en-US" sz="1200" dirty="0">
                <a:solidFill>
                  <a:schemeClr val="accent3">
                    <a:lumMod val="25000"/>
                  </a:schemeClr>
                </a:solidFill>
                <a:latin typeface="Abadi"/>
              </a:rPr>
              <a:t>Identify booster versions that carried the maximum payload mass using a subquery.</a:t>
            </a:r>
          </a:p>
          <a:p>
            <a:pPr lvl="1">
              <a:lnSpc>
                <a:spcPct val="100000"/>
              </a:lnSpc>
              <a:spcBef>
                <a:spcPts val="1400"/>
              </a:spcBef>
            </a:pPr>
            <a:r>
              <a:rPr lang="en-US" sz="1200" dirty="0">
                <a:solidFill>
                  <a:schemeClr val="accent3">
                    <a:lumMod val="25000"/>
                  </a:schemeClr>
                </a:solidFill>
                <a:latin typeface="Abadi"/>
              </a:rPr>
              <a:t>Retrieve records showing the month names, failed landing outcomes on drone ships, booster versions, and launch sites for the months in 2015.</a:t>
            </a:r>
          </a:p>
          <a:p>
            <a:pPr lvl="1">
              <a:lnSpc>
                <a:spcPct val="100000"/>
              </a:lnSpc>
              <a:spcBef>
                <a:spcPts val="1400"/>
              </a:spcBef>
            </a:pPr>
            <a:r>
              <a:rPr lang="en-US" sz="1200" dirty="0">
                <a:solidFill>
                  <a:schemeClr val="accent3">
                    <a:lumMod val="25000"/>
                  </a:schemeClr>
                </a:solidFill>
                <a:latin typeface="Abadi"/>
              </a:rPr>
              <a:t>Rank landing outcomes (e.g., Failure on drone ship or Success on ground pad) between 2010-06-04 and 2017-03-20 in descending order.</a:t>
            </a:r>
            <a:endParaRPr lang="en-US" sz="1600" dirty="0"/>
          </a:p>
          <a:p>
            <a:pPr marL="0" indent="0">
              <a:buNone/>
            </a:pPr>
            <a:endParaRPr lang="en-US" sz="1800" dirty="0"/>
          </a:p>
          <a:p>
            <a:pPr marL="0" indent="0">
              <a:buNone/>
            </a:pPr>
            <a:r>
              <a:rPr lang="en-US" sz="1800" dirty="0"/>
              <a:t>📌 The source code is available on GitHub </a:t>
            </a:r>
            <a:r>
              <a:rPr lang="en-US" sz="1800" dirty="0">
                <a:hlinkClick r:id="rId3"/>
              </a:rPr>
              <a:t>[here]</a:t>
            </a:r>
            <a:endParaRPr lang="en-US" sz="1800" dirty="0">
              <a:solidFill>
                <a:schemeClr val="accent3">
                  <a:lumMod val="25000"/>
                </a:schemeClr>
              </a:solidFill>
              <a:latin typeface="Abadi" panose="020B0604020104020204" pitchFamily="34" charset="0"/>
            </a:endParaRPr>
          </a:p>
          <a:p>
            <a:pPr marL="0" indent="0">
              <a:buNone/>
            </a:pPr>
            <a:endParaRPr lang="en-US" sz="3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a:t>
            </a:r>
            <a:r>
              <a:rPr lang="en-US" sz="1800" dirty="0">
                <a:solidFill>
                  <a:schemeClr val="accent3">
                    <a:lumMod val="25000"/>
                  </a:schemeClr>
                </a:solidFill>
                <a:latin typeface="Abadi" panose="020B0604020104020204" pitchFamily="34" charset="0"/>
              </a:rPr>
              <a:t>Markers are used to indicate specific points on the map, such as launch sites or important locations. They help users easily identify key spots.</a:t>
            </a:r>
          </a:p>
          <a:p>
            <a:pPr>
              <a:lnSpc>
                <a:spcPct val="100000"/>
              </a:lnSpc>
              <a:spcBef>
                <a:spcPts val="1400"/>
              </a:spcBef>
            </a:pPr>
            <a:r>
              <a:rPr lang="en-US" sz="2200" dirty="0">
                <a:solidFill>
                  <a:schemeClr val="accent3">
                    <a:lumMod val="25000"/>
                  </a:schemeClr>
                </a:solidFill>
                <a:latin typeface="Abadi" panose="020B0604020104020204" pitchFamily="34" charset="0"/>
              </a:rPr>
              <a:t>Circles: </a:t>
            </a:r>
            <a:r>
              <a:rPr lang="en-US" sz="1800" dirty="0">
                <a:solidFill>
                  <a:schemeClr val="accent3">
                    <a:lumMod val="25000"/>
                  </a:schemeClr>
                </a:solidFill>
                <a:latin typeface="Abadi" panose="020B0604020104020204" pitchFamily="34" charset="0"/>
              </a:rPr>
              <a:t>Circles are used to highlight specific areas, such as around a particular launch site, making it visually clear where a certain event or region is located.</a:t>
            </a:r>
          </a:p>
          <a:p>
            <a:pPr>
              <a:lnSpc>
                <a:spcPct val="100000"/>
              </a:lnSpc>
              <a:spcBef>
                <a:spcPts val="1400"/>
              </a:spcBef>
            </a:pPr>
            <a:r>
              <a:rPr lang="en-US" sz="2200" dirty="0">
                <a:solidFill>
                  <a:schemeClr val="accent3">
                    <a:lumMod val="25000"/>
                  </a:schemeClr>
                </a:solidFill>
                <a:latin typeface="Abadi" panose="020B0604020104020204" pitchFamily="34" charset="0"/>
              </a:rPr>
              <a:t>Lines: </a:t>
            </a:r>
            <a:r>
              <a:rPr lang="en-US" sz="1800" dirty="0">
                <a:solidFill>
                  <a:schemeClr val="accent3">
                    <a:lumMod val="25000"/>
                  </a:schemeClr>
                </a:solidFill>
                <a:latin typeface="Abadi" panose="020B0604020104020204" pitchFamily="34" charset="0"/>
              </a:rPr>
              <a:t>Lines can be used to indicate distances or paths between two points, such as the route from one launch site to another, or the distance between launch locations and key landmarks.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Marker Clusters: </a:t>
            </a:r>
            <a:r>
              <a:rPr lang="en-US" sz="1800" dirty="0">
                <a:solidFill>
                  <a:schemeClr val="accent3">
                    <a:lumMod val="25000"/>
                  </a:schemeClr>
                </a:solidFill>
                <a:latin typeface="Abadi" panose="020B0604020104020204" pitchFamily="34" charset="0"/>
              </a:rPr>
              <a:t>These group multiple markers that are located close to each other, making the map cleaner and more organized. This is particularly helpful in cases like launches in multiple sites where markers could overlap.</a:t>
            </a:r>
          </a:p>
          <a:p>
            <a:pPr marL="0" indent="0">
              <a:buNone/>
            </a:pPr>
            <a:endParaRPr lang="en-US" dirty="0"/>
          </a:p>
          <a:p>
            <a:pPr marL="0" indent="0">
              <a:buNone/>
            </a:pPr>
            <a:r>
              <a:rPr lang="en-US" sz="1800" dirty="0"/>
              <a:t>📌 The source code is available on GitHub </a:t>
            </a:r>
            <a:r>
              <a:rPr lang="en-US" sz="1800" dirty="0">
                <a:hlinkClick r:id="rId3"/>
              </a:rPr>
              <a:t>[here]</a:t>
            </a:r>
            <a:endParaRPr lang="en-US" sz="18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Pie Chart: Percentage of successful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Payload-Outcome Scatter Plot: Correlation between payload range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&amp; Slider: Filter by site and payload.</a:t>
            </a:r>
          </a:p>
          <a:p>
            <a:pPr algn="just">
              <a:lnSpc>
                <a:spcPct val="100000"/>
              </a:lnSpc>
              <a:spcBef>
                <a:spcPts val="1400"/>
              </a:spcBef>
            </a:pPr>
            <a:r>
              <a:rPr lang="en-US" sz="2200" dirty="0">
                <a:solidFill>
                  <a:schemeClr val="accent3">
                    <a:lumMod val="25000"/>
                  </a:schemeClr>
                </a:solidFill>
                <a:latin typeface="Abadi" panose="020B0604020104020204" pitchFamily="34" charset="0"/>
              </a:rPr>
              <a:t>These visualizations help analyze payload distribution across launch sites and determine the best site for different payloads. These visualizations help analyze payload distribution across launch sites and determine the best site for different payloads.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1800" dirty="0"/>
              <a:t>📌 The source code is available on GitHub </a:t>
            </a:r>
            <a:r>
              <a:rPr lang="en-US" sz="1800" dirty="0">
                <a:hlinkClick r:id="rId3"/>
              </a:rPr>
              <a:t>[here]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evaluated: logistic regression, support vector machine, decision tree, and k-nearest neighbors.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pPr marL="0" indent="0">
              <a:buNone/>
            </a:pPr>
            <a:endParaRPr lang="en-US" dirty="0"/>
          </a:p>
          <a:p>
            <a:pPr marL="0" indent="0">
              <a:buNone/>
            </a:pPr>
            <a:r>
              <a:rPr lang="en-US" sz="1800" dirty="0"/>
              <a:t>📌 The source code is available on GitHub </a:t>
            </a:r>
            <a:r>
              <a:rPr lang="en-US" sz="1800" dirty="0">
                <a:hlinkClick r:id="rId3"/>
              </a:rPr>
              <a:t>[here]</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8E87F764-732F-6B97-DD91-426C1DB54475}"/>
              </a:ext>
            </a:extLst>
          </p:cNvPr>
          <p:cNvGraphicFramePr/>
          <p:nvPr>
            <p:extLst>
              <p:ext uri="{D42A27DB-BD31-4B8C-83A1-F6EECF244321}">
                <p14:modId xmlns:p14="http://schemas.microsoft.com/office/powerpoint/2010/main" val="2546342744"/>
              </p:ext>
            </p:extLst>
          </p:nvPr>
        </p:nvGraphicFramePr>
        <p:xfrm>
          <a:off x="770011" y="2645723"/>
          <a:ext cx="10515600" cy="2641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01423"/>
            <a:ext cx="10515600" cy="441395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operates from four distinct launch sites, with the majority of launches occurring at East Coast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conducted for SpaceX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capacity of the Falcon 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landing occurred in 2015, five years after the initial launch.</a:t>
            </a:r>
          </a:p>
          <a:p>
            <a:pPr lvl="1">
              <a:lnSpc>
                <a:spcPct val="100000"/>
              </a:lnSpc>
              <a:spcBef>
                <a:spcPts val="1400"/>
              </a:spcBef>
            </a:pPr>
            <a:r>
              <a:rPr lang="en-US" sz="1800" dirty="0">
                <a:solidFill>
                  <a:schemeClr val="accent3">
                    <a:lumMod val="25000"/>
                  </a:schemeClr>
                </a:solidFill>
                <a:latin typeface="Abadi" panose="020B0604020104020204" pitchFamily="34" charset="0"/>
              </a:rPr>
              <a:t>Several versions of the Falcon 9 booster successfully landed on drone ships with payloads exceeding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Nearly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In 2015, two Falcon 9 v1.1 booster versions, B1012 and B1015, failed to land on drone ships.</a:t>
            </a:r>
          </a:p>
          <a:p>
            <a:pPr lvl="1">
              <a:lnSpc>
                <a:spcPct val="100000"/>
              </a:lnSpc>
              <a:spcBef>
                <a:spcPts val="1400"/>
              </a:spcBef>
            </a:pPr>
            <a:r>
              <a:rPr lang="en-US" sz="1800" dirty="0">
                <a:solidFill>
                  <a:schemeClr val="accent3">
                    <a:lumMod val="25000"/>
                  </a:schemeClr>
                </a:solidFill>
                <a:latin typeface="Abadi" panose="020B0604020104020204" pitchFamily="34" charset="0"/>
              </a:rPr>
              <a:t>Landing success improved over the years.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revealed that launch sites are typically located in safe areas, often near the sea, and are supported by strong logistical infrastructure.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5FBC-ADCB-EC5C-5541-5A98FCDC63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7B1889-FA2C-029B-F4D6-C2C46EB54E0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D53B15CE-5E68-517D-3FE7-6DD19235A2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descr="A map of the united states&#10;&#10;AI-generated content may be incorrect.">
            <a:extLst>
              <a:ext uri="{FF2B5EF4-FFF2-40B4-BE49-F238E27FC236}">
                <a16:creationId xmlns:a16="http://schemas.microsoft.com/office/drawing/2014/main" id="{5D9A8846-043B-DB38-026D-955A54C92BE5}"/>
              </a:ext>
            </a:extLst>
          </p:cNvPr>
          <p:cNvPicPr>
            <a:picLocks noChangeAspect="1"/>
          </p:cNvPicPr>
          <p:nvPr/>
        </p:nvPicPr>
        <p:blipFill>
          <a:blip r:embed="rId3"/>
          <a:stretch>
            <a:fillRect/>
          </a:stretch>
        </p:blipFill>
        <p:spPr>
          <a:xfrm>
            <a:off x="953195" y="1195205"/>
            <a:ext cx="9845862" cy="3181204"/>
          </a:xfrm>
          <a:prstGeom prst="rect">
            <a:avLst/>
          </a:prstGeom>
        </p:spPr>
      </p:pic>
      <p:pic>
        <p:nvPicPr>
          <p:cNvPr id="10" name="Picture 9" descr="A map of a city&#10;&#10;AI-generated content may be incorrect.">
            <a:extLst>
              <a:ext uri="{FF2B5EF4-FFF2-40B4-BE49-F238E27FC236}">
                <a16:creationId xmlns:a16="http://schemas.microsoft.com/office/drawing/2014/main" id="{B7B6B743-04A1-E2DA-4E46-96F14D8A8410}"/>
              </a:ext>
            </a:extLst>
          </p:cNvPr>
          <p:cNvPicPr>
            <a:picLocks noChangeAspect="1"/>
          </p:cNvPicPr>
          <p:nvPr/>
        </p:nvPicPr>
        <p:blipFill>
          <a:blip r:embed="rId4"/>
          <a:stretch>
            <a:fillRect/>
          </a:stretch>
        </p:blipFill>
        <p:spPr>
          <a:xfrm>
            <a:off x="6125362" y="4484456"/>
            <a:ext cx="4673694" cy="1820567"/>
          </a:xfrm>
          <a:prstGeom prst="rect">
            <a:avLst/>
          </a:prstGeom>
        </p:spPr>
      </p:pic>
      <p:pic>
        <p:nvPicPr>
          <p:cNvPr id="12" name="Picture 11" descr="A map with a circle&#10;&#10;AI-generated content may be incorrect.">
            <a:extLst>
              <a:ext uri="{FF2B5EF4-FFF2-40B4-BE49-F238E27FC236}">
                <a16:creationId xmlns:a16="http://schemas.microsoft.com/office/drawing/2014/main" id="{BC888D0B-58D1-E07B-7F74-49B5C7030754}"/>
              </a:ext>
            </a:extLst>
          </p:cNvPr>
          <p:cNvPicPr>
            <a:picLocks noChangeAspect="1"/>
          </p:cNvPicPr>
          <p:nvPr/>
        </p:nvPicPr>
        <p:blipFill>
          <a:blip r:embed="rId5"/>
          <a:stretch>
            <a:fillRect/>
          </a:stretch>
        </p:blipFill>
        <p:spPr>
          <a:xfrm>
            <a:off x="963966" y="4470127"/>
            <a:ext cx="5023556" cy="1849223"/>
          </a:xfrm>
          <a:prstGeom prst="rect">
            <a:avLst/>
          </a:prstGeom>
        </p:spPr>
      </p:pic>
    </p:spTree>
    <p:extLst>
      <p:ext uri="{BB962C8B-B14F-4D97-AF65-F5344CB8AC3E}">
        <p14:creationId xmlns:p14="http://schemas.microsoft.com/office/powerpoint/2010/main" val="176065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BE98D0C-5867-698B-65D0-8319EB71AD6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BEDC61-9D81-CD44-ED85-560C59DCD198}"/>
              </a:ext>
            </a:extLst>
          </p:cNvPr>
          <p:cNvSpPr txBox="1">
            <a:spLocks/>
          </p:cNvSpPr>
          <p:nvPr/>
        </p:nvSpPr>
        <p:spPr>
          <a:xfrm>
            <a:off x="841125" y="1501423"/>
            <a:ext cx="10515600"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54F8A7F5-060D-A597-B6EC-C22C1FD28A4C}"/>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01118712-071E-FF66-F9EA-A2FC7C34BC9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8" name="Picture 17" descr="A graph of a comparison of accuracy scores&#10;&#10;AI-generated content may be incorrect.">
            <a:extLst>
              <a:ext uri="{FF2B5EF4-FFF2-40B4-BE49-F238E27FC236}">
                <a16:creationId xmlns:a16="http://schemas.microsoft.com/office/drawing/2014/main" id="{E26BB4A9-99AD-18C2-5C72-B210ADA30832}"/>
              </a:ext>
            </a:extLst>
          </p:cNvPr>
          <p:cNvPicPr>
            <a:picLocks noChangeAspect="1"/>
          </p:cNvPicPr>
          <p:nvPr/>
        </p:nvPicPr>
        <p:blipFill>
          <a:blip r:embed="rId4"/>
          <a:stretch>
            <a:fillRect/>
          </a:stretch>
        </p:blipFill>
        <p:spPr>
          <a:xfrm>
            <a:off x="4173110" y="1501423"/>
            <a:ext cx="7183616" cy="4524150"/>
          </a:xfrm>
          <a:prstGeom prst="rect">
            <a:avLst/>
          </a:prstGeom>
        </p:spPr>
      </p:pic>
      <p:sp>
        <p:nvSpPr>
          <p:cNvPr id="20" name="TextBox 19">
            <a:extLst>
              <a:ext uri="{FF2B5EF4-FFF2-40B4-BE49-F238E27FC236}">
                <a16:creationId xmlns:a16="http://schemas.microsoft.com/office/drawing/2014/main" id="{ACE8D583-A208-9D32-D353-248512480C7C}"/>
              </a:ext>
            </a:extLst>
          </p:cNvPr>
          <p:cNvSpPr txBox="1"/>
          <p:nvPr/>
        </p:nvSpPr>
        <p:spPr>
          <a:xfrm>
            <a:off x="770011" y="1442968"/>
            <a:ext cx="3301853" cy="2585323"/>
          </a:xfrm>
          <a:prstGeom prst="rect">
            <a:avLst/>
          </a:prstGeom>
          <a:noFill/>
        </p:spPr>
        <p:txBody>
          <a:bodyPr wrap="square">
            <a:spAutoFit/>
          </a:bodyPr>
          <a:lstStyle/>
          <a:p>
            <a:pPr algn="just"/>
            <a:r>
              <a:rPr lang="en-US" dirty="0">
                <a:latin typeface="Abadi" panose="020B0604020104020204" pitchFamily="34" charset="0"/>
              </a:rPr>
              <a:t>Predictive analysis revealed that the Decision Tree Classifier is the top-performing model for predicting successful landings, with an accuracy of 88%, outperforming other models such as </a:t>
            </a:r>
            <a:r>
              <a:rPr lang="en-US" dirty="0" err="1">
                <a:latin typeface="Abadi" panose="020B0604020104020204" pitchFamily="34" charset="0"/>
              </a:rPr>
              <a:t>KNeighbors</a:t>
            </a:r>
            <a:r>
              <a:rPr lang="en-US" dirty="0">
                <a:latin typeface="Abadi" panose="020B0604020104020204" pitchFamily="34" charset="0"/>
              </a:rPr>
              <a:t>, Logistic Regression, and Support Vector (all at 85%)</a:t>
            </a:r>
          </a:p>
        </p:txBody>
      </p:sp>
    </p:spTree>
    <p:extLst>
      <p:ext uri="{BB962C8B-B14F-4D97-AF65-F5344CB8AC3E}">
        <p14:creationId xmlns:p14="http://schemas.microsoft.com/office/powerpoint/2010/main" val="2393302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5278" y="3951111"/>
            <a:ext cx="10882694" cy="19178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plot confirms that the best launch site currently is CCAF5 SLC 40, where most recent launches have been successful.</a:t>
            </a:r>
          </a:p>
          <a:p>
            <a:pPr>
              <a:lnSpc>
                <a:spcPct val="100000"/>
              </a:lnSpc>
              <a:spcBef>
                <a:spcPts val="1400"/>
              </a:spcBef>
            </a:pPr>
            <a:r>
              <a:rPr lang="en-US" sz="2200" dirty="0">
                <a:solidFill>
                  <a:schemeClr val="accent3">
                    <a:lumMod val="25000"/>
                  </a:schemeClr>
                </a:solidFill>
                <a:latin typeface="Abadi" panose="020B0604020104020204" pitchFamily="34" charset="0"/>
              </a:rPr>
              <a:t>- In second place is VAFB SLC 4E, followed by KSC LC 39A in third.</a:t>
            </a:r>
          </a:p>
          <a:p>
            <a:pPr>
              <a:lnSpc>
                <a:spcPct val="100000"/>
              </a:lnSpc>
              <a:spcBef>
                <a:spcPts val="1400"/>
              </a:spcBef>
            </a:pPr>
            <a:r>
              <a:rPr lang="en-US" sz="2200" dirty="0">
                <a:solidFill>
                  <a:schemeClr val="accent3">
                    <a:lumMod val="25000"/>
                  </a:schemeClr>
                </a:solidFill>
                <a:latin typeface="Abadi" panose="020B0604020104020204" pitchFamily="34" charset="0"/>
              </a:rPr>
              <a:t>- Additionally, the plot shows that the overall success rate has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dots and lines&#10;&#10;AI-generated content may be incorrect.">
            <a:extLst>
              <a:ext uri="{FF2B5EF4-FFF2-40B4-BE49-F238E27FC236}">
                <a16:creationId xmlns:a16="http://schemas.microsoft.com/office/drawing/2014/main" id="{C74749EC-0277-9605-5F8F-A78D91B452B1}"/>
              </a:ext>
            </a:extLst>
          </p:cNvPr>
          <p:cNvPicPr>
            <a:picLocks noChangeAspect="1"/>
          </p:cNvPicPr>
          <p:nvPr/>
        </p:nvPicPr>
        <p:blipFill>
          <a:blip r:embed="rId3"/>
          <a:stretch>
            <a:fillRect/>
          </a:stretch>
        </p:blipFill>
        <p:spPr>
          <a:xfrm>
            <a:off x="575277" y="1538651"/>
            <a:ext cx="10905067" cy="21874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7544" y="3914205"/>
            <a:ext cx="11040533" cy="19671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exceeding 9,000kg (roughly the weight of a school bus) demonstrate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above 12,000kg appear to be feasible only at the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white background with black text and colorful dots&#10;&#10;AI-generated content may be incorrect.">
            <a:extLst>
              <a:ext uri="{FF2B5EF4-FFF2-40B4-BE49-F238E27FC236}">
                <a16:creationId xmlns:a16="http://schemas.microsoft.com/office/drawing/2014/main" id="{B81AD078-6FFC-10A3-E356-52E5227DB997}"/>
              </a:ext>
            </a:extLst>
          </p:cNvPr>
          <p:cNvPicPr>
            <a:picLocks noChangeAspect="1"/>
          </p:cNvPicPr>
          <p:nvPr/>
        </p:nvPicPr>
        <p:blipFill>
          <a:blip r:embed="rId3"/>
          <a:stretch>
            <a:fillRect/>
          </a:stretch>
        </p:blipFill>
        <p:spPr>
          <a:xfrm>
            <a:off x="507544" y="1445268"/>
            <a:ext cx="11040533" cy="211136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7477" y="1438863"/>
            <a:ext cx="4659945" cy="41039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rates occur for the following orbits:</a:t>
            </a:r>
          </a:p>
          <a:p>
            <a:pPr lvl="1">
              <a:lnSpc>
                <a:spcPct val="100000"/>
              </a:lnSpc>
              <a:spcBef>
                <a:spcPts val="1400"/>
              </a:spcBef>
            </a:pPr>
            <a:r>
              <a:rPr lang="en-US" sz="1800" dirty="0">
                <a:solidFill>
                  <a:schemeClr val="accent3">
                    <a:lumMod val="25000"/>
                  </a:schemeClr>
                </a:solidFill>
                <a:latin typeface="Abadi" panose="020B0604020104020204" pitchFamily="34" charset="0"/>
              </a:rPr>
              <a:t>  ES-L1</a:t>
            </a:r>
          </a:p>
          <a:p>
            <a:pPr lvl="1">
              <a:lnSpc>
                <a:spcPct val="100000"/>
              </a:lnSpc>
              <a:spcBef>
                <a:spcPts val="1400"/>
              </a:spcBef>
            </a:pPr>
            <a:r>
              <a:rPr lang="en-US" sz="1800" dirty="0">
                <a:solidFill>
                  <a:schemeClr val="accent3">
                    <a:lumMod val="25000"/>
                  </a:schemeClr>
                </a:solidFill>
                <a:latin typeface="Abadi" panose="020B0604020104020204" pitchFamily="34" charset="0"/>
              </a:rPr>
              <a:t>  GEO</a:t>
            </a:r>
          </a:p>
          <a:p>
            <a:pPr lvl="1">
              <a:lnSpc>
                <a:spcPct val="100000"/>
              </a:lnSpc>
              <a:spcBef>
                <a:spcPts val="1400"/>
              </a:spcBef>
            </a:pPr>
            <a:r>
              <a:rPr lang="en-US" sz="1800" dirty="0">
                <a:solidFill>
                  <a:schemeClr val="accent3">
                    <a:lumMod val="25000"/>
                  </a:schemeClr>
                </a:solidFill>
                <a:latin typeface="Abadi" panose="020B0604020104020204" pitchFamily="34" charset="0"/>
              </a:rPr>
              <a:t>  HEO</a:t>
            </a:r>
          </a:p>
          <a:p>
            <a:pPr lvl="1">
              <a:lnSpc>
                <a:spcPct val="100000"/>
              </a:lnSpc>
              <a:spcBef>
                <a:spcPts val="1400"/>
              </a:spcBef>
            </a:pPr>
            <a:r>
              <a:rPr lang="en-US" sz="1800" dirty="0">
                <a:solidFill>
                  <a:schemeClr val="accent3">
                    <a:lumMod val="25000"/>
                  </a:schemeClr>
                </a:solidFill>
                <a:latin typeface="Abadi" panose="020B0604020104020204" pitchFamily="34" charset="0"/>
              </a:rPr>
              <a:t>  SSO</a:t>
            </a:r>
          </a:p>
          <a:p>
            <a:pPr>
              <a:lnSpc>
                <a:spcPct val="100000"/>
              </a:lnSpc>
              <a:spcBef>
                <a:spcPts val="1400"/>
              </a:spcBef>
            </a:pPr>
            <a:r>
              <a:rPr lang="en-US" sz="2200" dirty="0">
                <a:solidFill>
                  <a:schemeClr val="accent3">
                    <a:lumMod val="25000"/>
                  </a:schemeClr>
                </a:solidFill>
                <a:latin typeface="Abadi" panose="020B0604020104020204" pitchFamily="34" charset="0"/>
              </a:rPr>
              <a:t>Next in line are:</a:t>
            </a:r>
          </a:p>
          <a:p>
            <a:pPr lvl="1">
              <a:lnSpc>
                <a:spcPct val="100000"/>
              </a:lnSpc>
              <a:spcBef>
                <a:spcPts val="1400"/>
              </a:spcBef>
            </a:pPr>
            <a:r>
              <a:rPr lang="en-US" sz="1800" dirty="0">
                <a:solidFill>
                  <a:schemeClr val="accent3">
                    <a:lumMod val="25000"/>
                  </a:schemeClr>
                </a:solidFill>
                <a:latin typeface="Abadi" panose="020B0604020104020204" pitchFamily="34" charset="0"/>
              </a:rPr>
              <a:t>  VLEO (above 80%)</a:t>
            </a:r>
          </a:p>
          <a:p>
            <a:pPr lvl="1">
              <a:lnSpc>
                <a:spcPct val="100000"/>
              </a:lnSpc>
              <a:spcBef>
                <a:spcPts val="1400"/>
              </a:spcBef>
            </a:pPr>
            <a:r>
              <a:rPr lang="en-US" sz="1800" dirty="0">
                <a:solidFill>
                  <a:schemeClr val="accent3">
                    <a:lumMod val="25000"/>
                  </a:schemeClr>
                </a:solidFill>
                <a:latin typeface="Abadi" panose="020B0604020104020204" pitchFamily="34" charset="0"/>
              </a:rPr>
              <a:t>  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10;&#10;AI-generated content may be incorrect.">
            <a:extLst>
              <a:ext uri="{FF2B5EF4-FFF2-40B4-BE49-F238E27FC236}">
                <a16:creationId xmlns:a16="http://schemas.microsoft.com/office/drawing/2014/main" id="{F7B9E5DE-FEA3-34E0-A0CA-2A1C1D0B1A76}"/>
              </a:ext>
            </a:extLst>
          </p:cNvPr>
          <p:cNvPicPr>
            <a:picLocks noChangeAspect="1"/>
          </p:cNvPicPr>
          <p:nvPr/>
        </p:nvPicPr>
        <p:blipFill>
          <a:blip r:embed="rId3"/>
          <a:stretch>
            <a:fillRect/>
          </a:stretch>
        </p:blipFill>
        <p:spPr>
          <a:xfrm>
            <a:off x="4967111" y="1817392"/>
            <a:ext cx="6490861" cy="37254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8977" y="3937663"/>
            <a:ext cx="10405988" cy="16081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 success rate has improved over time across all orbits.</a:t>
            </a:r>
          </a:p>
          <a:p>
            <a:pPr>
              <a:lnSpc>
                <a:spcPct val="100000"/>
              </a:lnSpc>
              <a:spcBef>
                <a:spcPts val="1400"/>
              </a:spcBef>
            </a:pPr>
            <a:r>
              <a:rPr lang="en-US" sz="2200" dirty="0">
                <a:solidFill>
                  <a:schemeClr val="accent3">
                    <a:lumMod val="25000"/>
                  </a:schemeClr>
                </a:solidFill>
                <a:latin typeface="Abadi" panose="020B0604020104020204" pitchFamily="34" charset="0"/>
              </a:rPr>
              <a:t>The VLEO orbit seems to present a new business opportunity, driven by its recent increase in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oup of dots on a white background&#10;&#10;AI-generated content may be incorrect.">
            <a:extLst>
              <a:ext uri="{FF2B5EF4-FFF2-40B4-BE49-F238E27FC236}">
                <a16:creationId xmlns:a16="http://schemas.microsoft.com/office/drawing/2014/main" id="{26F58582-999D-E38E-931F-E3557AA7A29A}"/>
              </a:ext>
            </a:extLst>
          </p:cNvPr>
          <p:cNvPicPr>
            <a:picLocks noChangeAspect="1"/>
          </p:cNvPicPr>
          <p:nvPr/>
        </p:nvPicPr>
        <p:blipFill>
          <a:blip r:embed="rId3"/>
          <a:stretch>
            <a:fillRect/>
          </a:stretch>
        </p:blipFill>
        <p:spPr>
          <a:xfrm>
            <a:off x="428977" y="1567502"/>
            <a:ext cx="11382432" cy="227329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2370" y="4255910"/>
            <a:ext cx="11287763" cy="17696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seems there is no correlation between payload and success rate for the GTO orbit.</a:t>
            </a:r>
          </a:p>
          <a:p>
            <a:pPr>
              <a:lnSpc>
                <a:spcPct val="100000"/>
              </a:lnSpc>
              <a:spcBef>
                <a:spcPts val="1400"/>
              </a:spcBef>
            </a:pPr>
            <a:r>
              <a:rPr lang="en-US" sz="2200" dirty="0">
                <a:solidFill>
                  <a:schemeClr val="accent3">
                    <a:lumMod val="25000"/>
                  </a:schemeClr>
                </a:solidFill>
                <a:latin typeface="Abadi" panose="020B0604020104020204" pitchFamily="34" charset="0"/>
              </a:rPr>
              <a:t>The ISS orbit offers the widest range of payloads and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have been few launches to the SO and GEO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black text&#10;&#10;AI-generated content may be incorrect.">
            <a:extLst>
              <a:ext uri="{FF2B5EF4-FFF2-40B4-BE49-F238E27FC236}">
                <a16:creationId xmlns:a16="http://schemas.microsoft.com/office/drawing/2014/main" id="{87434507-FEFA-8AC1-78AA-B71F544D5D4F}"/>
              </a:ext>
            </a:extLst>
          </p:cNvPr>
          <p:cNvPicPr>
            <a:picLocks noChangeAspect="1"/>
          </p:cNvPicPr>
          <p:nvPr/>
        </p:nvPicPr>
        <p:blipFill>
          <a:blip r:embed="rId3"/>
          <a:stretch>
            <a:fillRect/>
          </a:stretch>
        </p:blipFill>
        <p:spPr>
          <a:xfrm>
            <a:off x="362370" y="1567351"/>
            <a:ext cx="11467259" cy="228216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211" y="1515249"/>
            <a:ext cx="372296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began increasing in 2013 and continued to rise until 2020.</a:t>
            </a:r>
          </a:p>
          <a:p>
            <a:pPr>
              <a:lnSpc>
                <a:spcPct val="100000"/>
              </a:lnSpc>
              <a:spcBef>
                <a:spcPts val="1400"/>
              </a:spcBef>
            </a:pPr>
            <a:r>
              <a:rPr lang="en-US" sz="2200" dirty="0">
                <a:solidFill>
                  <a:schemeClr val="accent3">
                    <a:lumMod val="25000"/>
                  </a:schemeClr>
                </a:solidFill>
                <a:latin typeface="Abadi" panose="020B0604020104020204" pitchFamily="34" charset="0"/>
              </a:rPr>
              <a:t>It appears that the first three years were a period of adjustment and technological improvement.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a line&#10;&#10;AI-generated content may be incorrect.">
            <a:extLst>
              <a:ext uri="{FF2B5EF4-FFF2-40B4-BE49-F238E27FC236}">
                <a16:creationId xmlns:a16="http://schemas.microsoft.com/office/drawing/2014/main" id="{815AEF08-2513-ABB3-C2DF-BDB9FC8F57AA}"/>
              </a:ext>
            </a:extLst>
          </p:cNvPr>
          <p:cNvPicPr>
            <a:picLocks noChangeAspect="1"/>
          </p:cNvPicPr>
          <p:nvPr/>
        </p:nvPicPr>
        <p:blipFill>
          <a:blip r:embed="rId3"/>
          <a:stretch>
            <a:fillRect/>
          </a:stretch>
        </p:blipFill>
        <p:spPr>
          <a:xfrm>
            <a:off x="4432919" y="1499335"/>
            <a:ext cx="6989070" cy="38275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identified by selecting unique occurrences of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C631FF51-AD12-690E-3B57-5471C30D4377}"/>
              </a:ext>
            </a:extLst>
          </p:cNvPr>
          <p:cNvGraphicFramePr>
            <a:graphicFrameLocks noGrp="1"/>
          </p:cNvGraphicFramePr>
          <p:nvPr>
            <p:extLst>
              <p:ext uri="{D42A27DB-BD31-4B8C-83A1-F6EECF244321}">
                <p14:modId xmlns:p14="http://schemas.microsoft.com/office/powerpoint/2010/main" val="3146485760"/>
              </p:ext>
            </p:extLst>
          </p:nvPr>
        </p:nvGraphicFramePr>
        <p:xfrm>
          <a:off x="1422400" y="2410814"/>
          <a:ext cx="1783645" cy="1854200"/>
        </p:xfrm>
        <a:graphic>
          <a:graphicData uri="http://schemas.openxmlformats.org/drawingml/2006/table">
            <a:tbl>
              <a:tblPr firstRow="1" bandRow="1">
                <a:tableStyleId>{5C22544A-7EE6-4342-B048-85BDC9FD1C3A}</a:tableStyleId>
              </a:tblPr>
              <a:tblGrid>
                <a:gridCol w="1783645">
                  <a:extLst>
                    <a:ext uri="{9D8B030D-6E8A-4147-A177-3AD203B41FA5}">
                      <a16:colId xmlns:a16="http://schemas.microsoft.com/office/drawing/2014/main" val="3742971961"/>
                    </a:ext>
                  </a:extLst>
                </a:gridCol>
              </a:tblGrid>
              <a:tr h="370840">
                <a:tc>
                  <a:txBody>
                    <a:bodyPr/>
                    <a:lstStyle/>
                    <a:p>
                      <a:pPr algn="ctr" fontAlgn="ctr"/>
                      <a:r>
                        <a:rPr lang="en-US" b="1" dirty="0">
                          <a:effectLst/>
                        </a:rPr>
                        <a:t>Launch Site</a:t>
                      </a:r>
                    </a:p>
                  </a:txBody>
                  <a:tcPr anchor="ctr"/>
                </a:tc>
                <a:extLst>
                  <a:ext uri="{0D108BD9-81ED-4DB2-BD59-A6C34878D82A}">
                    <a16:rowId xmlns:a16="http://schemas.microsoft.com/office/drawing/2014/main" val="813386960"/>
                  </a:ext>
                </a:extLst>
              </a:tr>
              <a:tr h="370840">
                <a:tc>
                  <a:txBody>
                    <a:bodyPr/>
                    <a:lstStyle/>
                    <a:p>
                      <a:pPr algn="ctr" fontAlgn="ctr"/>
                      <a:r>
                        <a:rPr lang="en-US" dirty="0">
                          <a:effectLst/>
                        </a:rPr>
                        <a:t>CCAFS LC-40</a:t>
                      </a:r>
                    </a:p>
                  </a:txBody>
                  <a:tcPr anchor="ctr"/>
                </a:tc>
                <a:extLst>
                  <a:ext uri="{0D108BD9-81ED-4DB2-BD59-A6C34878D82A}">
                    <a16:rowId xmlns:a16="http://schemas.microsoft.com/office/drawing/2014/main" val="2614096888"/>
                  </a:ext>
                </a:extLst>
              </a:tr>
              <a:tr h="370840">
                <a:tc>
                  <a:txBody>
                    <a:bodyPr/>
                    <a:lstStyle/>
                    <a:p>
                      <a:pPr algn="ctr" fontAlgn="ctr"/>
                      <a:r>
                        <a:rPr lang="en-US" dirty="0">
                          <a:effectLst/>
                        </a:rPr>
                        <a:t>VAFB SLC-4E</a:t>
                      </a:r>
                    </a:p>
                  </a:txBody>
                  <a:tcPr anchor="ctr"/>
                </a:tc>
                <a:extLst>
                  <a:ext uri="{0D108BD9-81ED-4DB2-BD59-A6C34878D82A}">
                    <a16:rowId xmlns:a16="http://schemas.microsoft.com/office/drawing/2014/main" val="1004475711"/>
                  </a:ext>
                </a:extLst>
              </a:tr>
              <a:tr h="370840">
                <a:tc>
                  <a:txBody>
                    <a:bodyPr/>
                    <a:lstStyle/>
                    <a:p>
                      <a:pPr algn="ctr" fontAlgn="ctr"/>
                      <a:r>
                        <a:rPr lang="en-US" dirty="0">
                          <a:effectLst/>
                        </a:rPr>
                        <a:t>KSC LC-39A</a:t>
                      </a:r>
                    </a:p>
                  </a:txBody>
                  <a:tcPr anchor="ctr"/>
                </a:tc>
                <a:extLst>
                  <a:ext uri="{0D108BD9-81ED-4DB2-BD59-A6C34878D82A}">
                    <a16:rowId xmlns:a16="http://schemas.microsoft.com/office/drawing/2014/main" val="2230043278"/>
                  </a:ext>
                </a:extLst>
              </a:tr>
              <a:tr h="370840">
                <a:tc>
                  <a:txBody>
                    <a:bodyPr/>
                    <a:lstStyle/>
                    <a:p>
                      <a:pPr algn="ctr" fontAlgn="ctr"/>
                      <a:r>
                        <a:rPr lang="en-US" dirty="0">
                          <a:effectLst/>
                        </a:rPr>
                        <a:t>CCAFS SLC-40</a:t>
                      </a:r>
                    </a:p>
                  </a:txBody>
                  <a:tcPr anchor="ctr"/>
                </a:tc>
                <a:extLst>
                  <a:ext uri="{0D108BD9-81ED-4DB2-BD59-A6C34878D82A}">
                    <a16:rowId xmlns:a16="http://schemas.microsoft.com/office/drawing/2014/main" val="316483792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469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7F2C254B-DF4C-D440-9914-A80CAD853434}"/>
              </a:ext>
            </a:extLst>
          </p:cNvPr>
          <p:cNvGraphicFramePr>
            <a:graphicFrameLocks noGrp="1"/>
          </p:cNvGraphicFramePr>
          <p:nvPr>
            <p:extLst>
              <p:ext uri="{D42A27DB-BD31-4B8C-83A1-F6EECF244321}">
                <p14:modId xmlns:p14="http://schemas.microsoft.com/office/powerpoint/2010/main" val="3052478352"/>
              </p:ext>
            </p:extLst>
          </p:nvPr>
        </p:nvGraphicFramePr>
        <p:xfrm>
          <a:off x="770010" y="1993599"/>
          <a:ext cx="10687960" cy="3831467"/>
        </p:xfrm>
        <a:graphic>
          <a:graphicData uri="http://schemas.openxmlformats.org/drawingml/2006/table">
            <a:tbl>
              <a:tblPr firstRow="1" bandRow="1">
                <a:tableStyleId>{5C22544A-7EE6-4342-B048-85BDC9FD1C3A}</a:tableStyleId>
              </a:tblPr>
              <a:tblGrid>
                <a:gridCol w="1068796">
                  <a:extLst>
                    <a:ext uri="{9D8B030D-6E8A-4147-A177-3AD203B41FA5}">
                      <a16:colId xmlns:a16="http://schemas.microsoft.com/office/drawing/2014/main" val="3833296633"/>
                    </a:ext>
                  </a:extLst>
                </a:gridCol>
                <a:gridCol w="1068796">
                  <a:extLst>
                    <a:ext uri="{9D8B030D-6E8A-4147-A177-3AD203B41FA5}">
                      <a16:colId xmlns:a16="http://schemas.microsoft.com/office/drawing/2014/main" val="3522720341"/>
                    </a:ext>
                  </a:extLst>
                </a:gridCol>
                <a:gridCol w="1068796">
                  <a:extLst>
                    <a:ext uri="{9D8B030D-6E8A-4147-A177-3AD203B41FA5}">
                      <a16:colId xmlns:a16="http://schemas.microsoft.com/office/drawing/2014/main" val="1055364330"/>
                    </a:ext>
                  </a:extLst>
                </a:gridCol>
                <a:gridCol w="1068796">
                  <a:extLst>
                    <a:ext uri="{9D8B030D-6E8A-4147-A177-3AD203B41FA5}">
                      <a16:colId xmlns:a16="http://schemas.microsoft.com/office/drawing/2014/main" val="3154108684"/>
                    </a:ext>
                  </a:extLst>
                </a:gridCol>
                <a:gridCol w="1068796">
                  <a:extLst>
                    <a:ext uri="{9D8B030D-6E8A-4147-A177-3AD203B41FA5}">
                      <a16:colId xmlns:a16="http://schemas.microsoft.com/office/drawing/2014/main" val="584987060"/>
                    </a:ext>
                  </a:extLst>
                </a:gridCol>
                <a:gridCol w="1068796">
                  <a:extLst>
                    <a:ext uri="{9D8B030D-6E8A-4147-A177-3AD203B41FA5}">
                      <a16:colId xmlns:a16="http://schemas.microsoft.com/office/drawing/2014/main" val="210735562"/>
                    </a:ext>
                  </a:extLst>
                </a:gridCol>
                <a:gridCol w="1068796">
                  <a:extLst>
                    <a:ext uri="{9D8B030D-6E8A-4147-A177-3AD203B41FA5}">
                      <a16:colId xmlns:a16="http://schemas.microsoft.com/office/drawing/2014/main" val="3199864234"/>
                    </a:ext>
                  </a:extLst>
                </a:gridCol>
                <a:gridCol w="1068796">
                  <a:extLst>
                    <a:ext uri="{9D8B030D-6E8A-4147-A177-3AD203B41FA5}">
                      <a16:colId xmlns:a16="http://schemas.microsoft.com/office/drawing/2014/main" val="416249775"/>
                    </a:ext>
                  </a:extLst>
                </a:gridCol>
                <a:gridCol w="1068796">
                  <a:extLst>
                    <a:ext uri="{9D8B030D-6E8A-4147-A177-3AD203B41FA5}">
                      <a16:colId xmlns:a16="http://schemas.microsoft.com/office/drawing/2014/main" val="3431091946"/>
                    </a:ext>
                  </a:extLst>
                </a:gridCol>
                <a:gridCol w="1068796">
                  <a:extLst>
                    <a:ext uri="{9D8B030D-6E8A-4147-A177-3AD203B41FA5}">
                      <a16:colId xmlns:a16="http://schemas.microsoft.com/office/drawing/2014/main" val="2714042384"/>
                    </a:ext>
                  </a:extLst>
                </a:gridCol>
              </a:tblGrid>
              <a:tr h="476555">
                <a:tc>
                  <a:txBody>
                    <a:bodyPr/>
                    <a:lstStyle/>
                    <a:p>
                      <a:pPr algn="ctr" fontAlgn="ctr"/>
                      <a:r>
                        <a:rPr lang="en-US" sz="1050" b="1" dirty="0">
                          <a:effectLst/>
                        </a:rPr>
                        <a:t>Date</a:t>
                      </a:r>
                    </a:p>
                  </a:txBody>
                  <a:tcPr marL="55786" marR="55786" marT="27893" marB="27893" anchor="ctr"/>
                </a:tc>
                <a:tc>
                  <a:txBody>
                    <a:bodyPr/>
                    <a:lstStyle/>
                    <a:p>
                      <a:pPr algn="ctr" fontAlgn="ctr"/>
                      <a:r>
                        <a:rPr lang="en-US" sz="1050" b="1" dirty="0">
                          <a:effectLst/>
                        </a:rPr>
                        <a:t>Time (UTC)</a:t>
                      </a:r>
                    </a:p>
                  </a:txBody>
                  <a:tcPr marL="55786" marR="55786" marT="27893" marB="27893" anchor="ctr"/>
                </a:tc>
                <a:tc>
                  <a:txBody>
                    <a:bodyPr/>
                    <a:lstStyle/>
                    <a:p>
                      <a:pPr algn="ctr" fontAlgn="ctr"/>
                      <a:r>
                        <a:rPr lang="en-US" sz="1050" b="1" dirty="0">
                          <a:effectLst/>
                        </a:rPr>
                        <a:t>Booster Version</a:t>
                      </a:r>
                    </a:p>
                  </a:txBody>
                  <a:tcPr marL="55786" marR="55786" marT="27893" marB="27893" anchor="ctr"/>
                </a:tc>
                <a:tc>
                  <a:txBody>
                    <a:bodyPr/>
                    <a:lstStyle/>
                    <a:p>
                      <a:pPr algn="ctr" fontAlgn="ctr"/>
                      <a:r>
                        <a:rPr lang="en-US" sz="1050" b="1" dirty="0">
                          <a:effectLst/>
                        </a:rPr>
                        <a:t>Launch Site</a:t>
                      </a:r>
                    </a:p>
                  </a:txBody>
                  <a:tcPr marL="55786" marR="55786" marT="27893" marB="27893" anchor="ctr"/>
                </a:tc>
                <a:tc>
                  <a:txBody>
                    <a:bodyPr/>
                    <a:lstStyle/>
                    <a:p>
                      <a:pPr algn="ctr" fontAlgn="ctr"/>
                      <a:r>
                        <a:rPr lang="en-US" sz="1050" b="1">
                          <a:effectLst/>
                        </a:rPr>
                        <a:t>Payload</a:t>
                      </a:r>
                    </a:p>
                  </a:txBody>
                  <a:tcPr marL="55786" marR="55786" marT="27893" marB="27893" anchor="ctr"/>
                </a:tc>
                <a:tc>
                  <a:txBody>
                    <a:bodyPr/>
                    <a:lstStyle/>
                    <a:p>
                      <a:pPr algn="ctr" fontAlgn="ctr"/>
                      <a:r>
                        <a:rPr lang="en-US" sz="1050" b="1" dirty="0">
                          <a:effectLst/>
                        </a:rPr>
                        <a:t>PAYLOAD MASS (KG)</a:t>
                      </a:r>
                    </a:p>
                  </a:txBody>
                  <a:tcPr marL="55786" marR="55786" marT="27893" marB="27893" anchor="ctr"/>
                </a:tc>
                <a:tc>
                  <a:txBody>
                    <a:bodyPr/>
                    <a:lstStyle/>
                    <a:p>
                      <a:pPr algn="ctr" fontAlgn="ctr"/>
                      <a:r>
                        <a:rPr lang="en-US" sz="1050" b="1">
                          <a:effectLst/>
                        </a:rPr>
                        <a:t>Orbit</a:t>
                      </a:r>
                    </a:p>
                  </a:txBody>
                  <a:tcPr marL="55786" marR="55786" marT="27893" marB="27893" anchor="ctr"/>
                </a:tc>
                <a:tc>
                  <a:txBody>
                    <a:bodyPr/>
                    <a:lstStyle/>
                    <a:p>
                      <a:pPr algn="ctr" fontAlgn="ctr"/>
                      <a:r>
                        <a:rPr lang="en-US" sz="1050" b="1">
                          <a:effectLst/>
                        </a:rPr>
                        <a:t>Customer</a:t>
                      </a:r>
                    </a:p>
                  </a:txBody>
                  <a:tcPr marL="55786" marR="55786" marT="27893" marB="27893" anchor="ctr"/>
                </a:tc>
                <a:tc>
                  <a:txBody>
                    <a:bodyPr/>
                    <a:lstStyle/>
                    <a:p>
                      <a:pPr algn="ctr" fontAlgn="ctr"/>
                      <a:r>
                        <a:rPr lang="en-US" sz="1050" b="1" dirty="0">
                          <a:effectLst/>
                        </a:rPr>
                        <a:t>Mission Outcome</a:t>
                      </a:r>
                    </a:p>
                  </a:txBody>
                  <a:tcPr marL="55786" marR="55786" marT="27893" marB="27893" anchor="ctr"/>
                </a:tc>
                <a:tc>
                  <a:txBody>
                    <a:bodyPr/>
                    <a:lstStyle/>
                    <a:p>
                      <a:pPr algn="ctr" fontAlgn="ctr"/>
                      <a:r>
                        <a:rPr lang="en-US" sz="1050" b="1" dirty="0">
                          <a:effectLst/>
                        </a:rPr>
                        <a:t>Landing Outcome</a:t>
                      </a:r>
                    </a:p>
                  </a:txBody>
                  <a:tcPr marL="55786" marR="55786" marT="27893" marB="27893" anchor="ctr"/>
                </a:tc>
                <a:extLst>
                  <a:ext uri="{0D108BD9-81ED-4DB2-BD59-A6C34878D82A}">
                    <a16:rowId xmlns:a16="http://schemas.microsoft.com/office/drawing/2014/main" val="1271702515"/>
                  </a:ext>
                </a:extLst>
              </a:tr>
              <a:tr h="885128">
                <a:tc>
                  <a:txBody>
                    <a:bodyPr/>
                    <a:lstStyle/>
                    <a:p>
                      <a:pPr algn="ctr" fontAlgn="ctr"/>
                      <a:r>
                        <a:rPr lang="en-US" sz="1100" dirty="0">
                          <a:effectLst/>
                        </a:rPr>
                        <a:t>2010-06-04</a:t>
                      </a:r>
                    </a:p>
                  </a:txBody>
                  <a:tcPr marL="55786" marR="55786" marT="27893" marB="27893" anchor="ctr"/>
                </a:tc>
                <a:tc>
                  <a:txBody>
                    <a:bodyPr/>
                    <a:lstStyle/>
                    <a:p>
                      <a:pPr algn="ctr" fontAlgn="ctr"/>
                      <a:r>
                        <a:rPr lang="en-US" sz="1100" dirty="0">
                          <a:effectLst/>
                        </a:rPr>
                        <a:t>18:45:00</a:t>
                      </a:r>
                    </a:p>
                  </a:txBody>
                  <a:tcPr marL="55786" marR="55786" marT="27893" marB="27893" anchor="ctr"/>
                </a:tc>
                <a:tc>
                  <a:txBody>
                    <a:bodyPr/>
                    <a:lstStyle/>
                    <a:p>
                      <a:pPr algn="ctr" fontAlgn="ctr"/>
                      <a:r>
                        <a:rPr lang="en-US" sz="1100">
                          <a:effectLst/>
                        </a:rPr>
                        <a:t>F9 v1.0 B0003</a:t>
                      </a:r>
                    </a:p>
                  </a:txBody>
                  <a:tcPr marL="55786" marR="55786" marT="27893" marB="27893" anchor="ctr"/>
                </a:tc>
                <a:tc>
                  <a:txBody>
                    <a:bodyPr/>
                    <a:lstStyle/>
                    <a:p>
                      <a:pPr algn="ctr" fontAlgn="ctr"/>
                      <a:r>
                        <a:rPr lang="en-US" sz="1100" dirty="0">
                          <a:effectLst/>
                        </a:rPr>
                        <a:t>CCAFS LC-40</a:t>
                      </a:r>
                    </a:p>
                  </a:txBody>
                  <a:tcPr marL="55786" marR="55786" marT="27893" marB="27893" anchor="ctr"/>
                </a:tc>
                <a:tc>
                  <a:txBody>
                    <a:bodyPr/>
                    <a:lstStyle/>
                    <a:p>
                      <a:pPr algn="ctr" fontAlgn="ctr"/>
                      <a:r>
                        <a:rPr lang="en-US" sz="1100">
                          <a:effectLst/>
                        </a:rPr>
                        <a:t>Dragon Spacecraft Qualification Unit</a:t>
                      </a:r>
                    </a:p>
                  </a:txBody>
                  <a:tcPr marL="55786" marR="55786" marT="27893" marB="27893" anchor="ctr"/>
                </a:tc>
                <a:tc>
                  <a:txBody>
                    <a:bodyPr/>
                    <a:lstStyle/>
                    <a:p>
                      <a:pPr algn="ctr" fontAlgn="ctr"/>
                      <a:r>
                        <a:rPr lang="en-US" sz="1100">
                          <a:effectLst/>
                        </a:rPr>
                        <a:t>0</a:t>
                      </a:r>
                    </a:p>
                  </a:txBody>
                  <a:tcPr marL="55786" marR="55786" marT="27893" marB="27893" anchor="ctr"/>
                </a:tc>
                <a:tc>
                  <a:txBody>
                    <a:bodyPr/>
                    <a:lstStyle/>
                    <a:p>
                      <a:pPr algn="ctr" fontAlgn="ctr"/>
                      <a:r>
                        <a:rPr lang="en-US" sz="1100">
                          <a:effectLst/>
                        </a:rPr>
                        <a:t>LEO</a:t>
                      </a:r>
                    </a:p>
                  </a:txBody>
                  <a:tcPr marL="55786" marR="55786" marT="27893" marB="27893" anchor="ctr"/>
                </a:tc>
                <a:tc>
                  <a:txBody>
                    <a:bodyPr/>
                    <a:lstStyle/>
                    <a:p>
                      <a:pPr algn="ctr" fontAlgn="ctr"/>
                      <a:r>
                        <a:rPr lang="en-US" sz="1100">
                          <a:effectLst/>
                        </a:rPr>
                        <a:t>SpaceX</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Failure (parachute)</a:t>
                      </a:r>
                    </a:p>
                  </a:txBody>
                  <a:tcPr marL="55786" marR="55786" marT="27893" marB="27893" anchor="ctr"/>
                </a:tc>
                <a:extLst>
                  <a:ext uri="{0D108BD9-81ED-4DB2-BD59-A6C34878D82A}">
                    <a16:rowId xmlns:a16="http://schemas.microsoft.com/office/drawing/2014/main" val="3321800257"/>
                  </a:ext>
                </a:extLst>
              </a:tr>
              <a:tr h="1089415">
                <a:tc>
                  <a:txBody>
                    <a:bodyPr/>
                    <a:lstStyle/>
                    <a:p>
                      <a:pPr algn="ctr" fontAlgn="ctr"/>
                      <a:r>
                        <a:rPr lang="en-US" sz="1100" dirty="0">
                          <a:effectLst/>
                        </a:rPr>
                        <a:t>2010-12-08</a:t>
                      </a:r>
                    </a:p>
                  </a:txBody>
                  <a:tcPr marL="55786" marR="55786" marT="27893" marB="27893" anchor="ctr"/>
                </a:tc>
                <a:tc>
                  <a:txBody>
                    <a:bodyPr/>
                    <a:lstStyle/>
                    <a:p>
                      <a:pPr algn="ctr" fontAlgn="ctr"/>
                      <a:r>
                        <a:rPr lang="en-US" sz="1100" dirty="0">
                          <a:effectLst/>
                        </a:rPr>
                        <a:t>15:43:00</a:t>
                      </a:r>
                    </a:p>
                  </a:txBody>
                  <a:tcPr marL="55786" marR="55786" marT="27893" marB="27893" anchor="ctr"/>
                </a:tc>
                <a:tc>
                  <a:txBody>
                    <a:bodyPr/>
                    <a:lstStyle/>
                    <a:p>
                      <a:pPr algn="ctr" fontAlgn="ctr"/>
                      <a:r>
                        <a:rPr lang="en-US" sz="1100" dirty="0">
                          <a:effectLst/>
                        </a:rPr>
                        <a:t>F9 v1.0 B0004</a:t>
                      </a:r>
                    </a:p>
                  </a:txBody>
                  <a:tcPr marL="55786" marR="55786" marT="27893" marB="27893" anchor="ctr"/>
                </a:tc>
                <a:tc>
                  <a:txBody>
                    <a:bodyPr/>
                    <a:lstStyle/>
                    <a:p>
                      <a:pPr algn="ctr" fontAlgn="ctr"/>
                      <a:r>
                        <a:rPr lang="en-US" sz="1100" dirty="0">
                          <a:effectLst/>
                        </a:rPr>
                        <a:t>CCAFS LC-40</a:t>
                      </a:r>
                    </a:p>
                  </a:txBody>
                  <a:tcPr marL="55786" marR="55786" marT="27893" marB="27893" anchor="ctr"/>
                </a:tc>
                <a:tc>
                  <a:txBody>
                    <a:bodyPr/>
                    <a:lstStyle/>
                    <a:p>
                      <a:pPr algn="ctr" fontAlgn="ctr"/>
                      <a:r>
                        <a:rPr lang="en-US" sz="1100" dirty="0">
                          <a:effectLst/>
                        </a:rPr>
                        <a:t>Dragon demo flight C1, two CubeSats, barrel of </a:t>
                      </a:r>
                      <a:r>
                        <a:rPr lang="en-US" sz="1100" dirty="0" err="1">
                          <a:effectLst/>
                        </a:rPr>
                        <a:t>Brouere</a:t>
                      </a:r>
                      <a:r>
                        <a:rPr lang="en-US" sz="1100" dirty="0">
                          <a:effectLst/>
                        </a:rPr>
                        <a:t> cheese</a:t>
                      </a:r>
                    </a:p>
                  </a:txBody>
                  <a:tcPr marL="55786" marR="55786" marT="27893" marB="27893" anchor="ctr"/>
                </a:tc>
                <a:tc>
                  <a:txBody>
                    <a:bodyPr/>
                    <a:lstStyle/>
                    <a:p>
                      <a:pPr algn="ctr" fontAlgn="ctr"/>
                      <a:r>
                        <a:rPr lang="en-US" sz="1100" dirty="0">
                          <a:effectLst/>
                        </a:rPr>
                        <a:t>0</a:t>
                      </a:r>
                    </a:p>
                  </a:txBody>
                  <a:tcPr marL="55786" marR="55786" marT="27893" marB="27893" anchor="ctr"/>
                </a:tc>
                <a:tc>
                  <a:txBody>
                    <a:bodyPr/>
                    <a:lstStyle/>
                    <a:p>
                      <a:pPr algn="ctr" fontAlgn="ctr"/>
                      <a:r>
                        <a:rPr lang="en-US" sz="1100" dirty="0">
                          <a:effectLst/>
                        </a:rPr>
                        <a:t>LEO (ISS)</a:t>
                      </a:r>
                    </a:p>
                  </a:txBody>
                  <a:tcPr marL="55786" marR="55786" marT="27893" marB="27893" anchor="ctr"/>
                </a:tc>
                <a:tc>
                  <a:txBody>
                    <a:bodyPr/>
                    <a:lstStyle/>
                    <a:p>
                      <a:pPr algn="ctr" fontAlgn="ctr"/>
                      <a:r>
                        <a:rPr lang="en-US" sz="1100">
                          <a:effectLst/>
                        </a:rPr>
                        <a:t>NASA (COTS) NRO</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Failure (parachute)</a:t>
                      </a:r>
                    </a:p>
                  </a:txBody>
                  <a:tcPr marL="55786" marR="55786" marT="27893" marB="27893" anchor="ctr"/>
                </a:tc>
                <a:extLst>
                  <a:ext uri="{0D108BD9-81ED-4DB2-BD59-A6C34878D82A}">
                    <a16:rowId xmlns:a16="http://schemas.microsoft.com/office/drawing/2014/main" val="2597657555"/>
                  </a:ext>
                </a:extLst>
              </a:tr>
              <a:tr h="476555">
                <a:tc>
                  <a:txBody>
                    <a:bodyPr/>
                    <a:lstStyle/>
                    <a:p>
                      <a:pPr algn="ctr" fontAlgn="ctr"/>
                      <a:r>
                        <a:rPr lang="en-US" sz="1100" dirty="0">
                          <a:effectLst/>
                        </a:rPr>
                        <a:t>2012-05-22</a:t>
                      </a:r>
                    </a:p>
                  </a:txBody>
                  <a:tcPr marL="55786" marR="55786" marT="27893" marB="27893" anchor="ctr"/>
                </a:tc>
                <a:tc>
                  <a:txBody>
                    <a:bodyPr/>
                    <a:lstStyle/>
                    <a:p>
                      <a:pPr algn="ctr" fontAlgn="ctr"/>
                      <a:r>
                        <a:rPr lang="en-US" sz="1100">
                          <a:effectLst/>
                        </a:rPr>
                        <a:t>7:44:00</a:t>
                      </a:r>
                    </a:p>
                  </a:txBody>
                  <a:tcPr marL="55786" marR="55786" marT="27893" marB="27893" anchor="ctr"/>
                </a:tc>
                <a:tc>
                  <a:txBody>
                    <a:bodyPr/>
                    <a:lstStyle/>
                    <a:p>
                      <a:pPr algn="ctr" fontAlgn="ctr"/>
                      <a:r>
                        <a:rPr lang="en-US" sz="1100">
                          <a:effectLst/>
                        </a:rPr>
                        <a:t>F9 v1.0 B0005</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dirty="0">
                          <a:effectLst/>
                        </a:rPr>
                        <a:t>Dragon demo flight C2</a:t>
                      </a:r>
                    </a:p>
                  </a:txBody>
                  <a:tcPr marL="55786" marR="55786" marT="27893" marB="27893" anchor="ctr"/>
                </a:tc>
                <a:tc>
                  <a:txBody>
                    <a:bodyPr/>
                    <a:lstStyle/>
                    <a:p>
                      <a:pPr algn="ctr" fontAlgn="ctr"/>
                      <a:r>
                        <a:rPr lang="en-US" sz="1100">
                          <a:effectLst/>
                        </a:rPr>
                        <a:t>525</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dirty="0">
                          <a:effectLst/>
                        </a:rPr>
                        <a:t>NASA (COTS)</a:t>
                      </a:r>
                    </a:p>
                  </a:txBody>
                  <a:tcPr marL="55786" marR="55786" marT="27893" marB="27893" anchor="ctr"/>
                </a:tc>
                <a:tc>
                  <a:txBody>
                    <a:bodyPr/>
                    <a:lstStyle/>
                    <a:p>
                      <a:pPr algn="ctr" fontAlgn="ctr"/>
                      <a:r>
                        <a:rPr lang="en-US" sz="1100" dirty="0">
                          <a:effectLst/>
                        </a:rPr>
                        <a:t>Success</a:t>
                      </a:r>
                    </a:p>
                  </a:txBody>
                  <a:tcPr marL="55786" marR="55786" marT="27893" marB="27893" anchor="ctr"/>
                </a:tc>
                <a:tc>
                  <a:txBody>
                    <a:bodyPr/>
                    <a:lstStyle/>
                    <a:p>
                      <a:pPr algn="ctr" fontAlgn="ctr"/>
                      <a:r>
                        <a:rPr lang="en-US" sz="1100">
                          <a:effectLst/>
                        </a:rPr>
                        <a:t>No attempt</a:t>
                      </a:r>
                    </a:p>
                  </a:txBody>
                  <a:tcPr marL="55786" marR="55786" marT="27893" marB="27893" anchor="ctr"/>
                </a:tc>
                <a:extLst>
                  <a:ext uri="{0D108BD9-81ED-4DB2-BD59-A6C34878D82A}">
                    <a16:rowId xmlns:a16="http://schemas.microsoft.com/office/drawing/2014/main" val="810705587"/>
                  </a:ext>
                </a:extLst>
              </a:tr>
              <a:tr h="451907">
                <a:tc>
                  <a:txBody>
                    <a:bodyPr/>
                    <a:lstStyle/>
                    <a:p>
                      <a:pPr algn="ctr" fontAlgn="ctr"/>
                      <a:r>
                        <a:rPr lang="en-US" sz="1100" dirty="0">
                          <a:effectLst/>
                        </a:rPr>
                        <a:t>2012-10-08</a:t>
                      </a:r>
                    </a:p>
                  </a:txBody>
                  <a:tcPr marL="55786" marR="55786" marT="27893" marB="27893" anchor="ctr"/>
                </a:tc>
                <a:tc>
                  <a:txBody>
                    <a:bodyPr/>
                    <a:lstStyle/>
                    <a:p>
                      <a:pPr algn="ctr" fontAlgn="ctr"/>
                      <a:r>
                        <a:rPr lang="en-US" sz="1100">
                          <a:effectLst/>
                        </a:rPr>
                        <a:t>0:35:00</a:t>
                      </a:r>
                    </a:p>
                  </a:txBody>
                  <a:tcPr marL="55786" marR="55786" marT="27893" marB="27893" anchor="ctr"/>
                </a:tc>
                <a:tc>
                  <a:txBody>
                    <a:bodyPr/>
                    <a:lstStyle/>
                    <a:p>
                      <a:pPr algn="ctr" fontAlgn="ctr"/>
                      <a:r>
                        <a:rPr lang="en-US" sz="1100">
                          <a:effectLst/>
                        </a:rPr>
                        <a:t>F9 v1.0 B0006</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a:effectLst/>
                        </a:rPr>
                        <a:t>SpaceX CRS-1</a:t>
                      </a:r>
                    </a:p>
                  </a:txBody>
                  <a:tcPr marL="55786" marR="55786" marT="27893" marB="27893" anchor="ctr"/>
                </a:tc>
                <a:tc>
                  <a:txBody>
                    <a:bodyPr/>
                    <a:lstStyle/>
                    <a:p>
                      <a:pPr algn="ctr" fontAlgn="ctr"/>
                      <a:r>
                        <a:rPr lang="en-US" sz="1100">
                          <a:effectLst/>
                        </a:rPr>
                        <a:t>500</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a:effectLst/>
                        </a:rPr>
                        <a:t>NASA (CRS)</a:t>
                      </a:r>
                    </a:p>
                  </a:txBody>
                  <a:tcPr marL="55786" marR="55786" marT="27893" marB="27893" anchor="ctr"/>
                </a:tc>
                <a:tc>
                  <a:txBody>
                    <a:bodyPr/>
                    <a:lstStyle/>
                    <a:p>
                      <a:pPr algn="ctr" fontAlgn="ctr"/>
                      <a:r>
                        <a:rPr lang="en-US" sz="1100" dirty="0">
                          <a:effectLst/>
                        </a:rPr>
                        <a:t>Success</a:t>
                      </a:r>
                    </a:p>
                  </a:txBody>
                  <a:tcPr marL="55786" marR="55786" marT="27893" marB="27893" anchor="ctr"/>
                </a:tc>
                <a:tc>
                  <a:txBody>
                    <a:bodyPr/>
                    <a:lstStyle/>
                    <a:p>
                      <a:pPr algn="ctr" fontAlgn="ctr"/>
                      <a:r>
                        <a:rPr lang="en-US" sz="1100" dirty="0">
                          <a:effectLst/>
                        </a:rPr>
                        <a:t>No attempt</a:t>
                      </a:r>
                    </a:p>
                  </a:txBody>
                  <a:tcPr marL="55786" marR="55786" marT="27893" marB="27893" anchor="ctr"/>
                </a:tc>
                <a:extLst>
                  <a:ext uri="{0D108BD9-81ED-4DB2-BD59-A6C34878D82A}">
                    <a16:rowId xmlns:a16="http://schemas.microsoft.com/office/drawing/2014/main" val="539513516"/>
                  </a:ext>
                </a:extLst>
              </a:tr>
              <a:tr h="451907">
                <a:tc>
                  <a:txBody>
                    <a:bodyPr/>
                    <a:lstStyle/>
                    <a:p>
                      <a:pPr algn="ctr" fontAlgn="ctr"/>
                      <a:r>
                        <a:rPr lang="en-US" sz="1100" dirty="0">
                          <a:effectLst/>
                        </a:rPr>
                        <a:t>2013-03-01</a:t>
                      </a:r>
                    </a:p>
                  </a:txBody>
                  <a:tcPr marL="55786" marR="55786" marT="27893" marB="27893" anchor="ctr"/>
                </a:tc>
                <a:tc>
                  <a:txBody>
                    <a:bodyPr/>
                    <a:lstStyle/>
                    <a:p>
                      <a:pPr algn="ctr" fontAlgn="ctr"/>
                      <a:r>
                        <a:rPr lang="en-US" sz="1100" dirty="0">
                          <a:effectLst/>
                        </a:rPr>
                        <a:t>15:10:00</a:t>
                      </a:r>
                    </a:p>
                  </a:txBody>
                  <a:tcPr marL="55786" marR="55786" marT="27893" marB="27893" anchor="ctr"/>
                </a:tc>
                <a:tc>
                  <a:txBody>
                    <a:bodyPr/>
                    <a:lstStyle/>
                    <a:p>
                      <a:pPr algn="ctr" fontAlgn="ctr"/>
                      <a:r>
                        <a:rPr lang="en-US" sz="1100" dirty="0">
                          <a:effectLst/>
                        </a:rPr>
                        <a:t>F9 v1.0 B0007</a:t>
                      </a:r>
                    </a:p>
                  </a:txBody>
                  <a:tcPr marL="55786" marR="55786" marT="27893" marB="27893" anchor="ctr"/>
                </a:tc>
                <a:tc>
                  <a:txBody>
                    <a:bodyPr/>
                    <a:lstStyle/>
                    <a:p>
                      <a:pPr algn="ctr" fontAlgn="ctr"/>
                      <a:r>
                        <a:rPr lang="en-US" sz="1100" dirty="0">
                          <a:effectLst/>
                        </a:rPr>
                        <a:t>CCAFS LC-40</a:t>
                      </a:r>
                    </a:p>
                  </a:txBody>
                  <a:tcPr marL="55786" marR="55786" marT="27893" marB="27893" anchor="ctr"/>
                </a:tc>
                <a:tc>
                  <a:txBody>
                    <a:bodyPr/>
                    <a:lstStyle/>
                    <a:p>
                      <a:pPr algn="ctr" fontAlgn="ctr"/>
                      <a:r>
                        <a:rPr lang="en-US" sz="1100" dirty="0">
                          <a:effectLst/>
                        </a:rPr>
                        <a:t>SpaceX CRS-2</a:t>
                      </a:r>
                    </a:p>
                  </a:txBody>
                  <a:tcPr marL="55786" marR="55786" marT="27893" marB="27893" anchor="ctr"/>
                </a:tc>
                <a:tc>
                  <a:txBody>
                    <a:bodyPr/>
                    <a:lstStyle/>
                    <a:p>
                      <a:pPr algn="ctr" fontAlgn="ctr"/>
                      <a:r>
                        <a:rPr lang="en-US" sz="1100" dirty="0">
                          <a:effectLst/>
                        </a:rPr>
                        <a:t>677</a:t>
                      </a:r>
                    </a:p>
                  </a:txBody>
                  <a:tcPr marL="55786" marR="55786" marT="27893" marB="27893" anchor="ctr"/>
                </a:tc>
                <a:tc>
                  <a:txBody>
                    <a:bodyPr/>
                    <a:lstStyle/>
                    <a:p>
                      <a:pPr algn="ctr" fontAlgn="ctr"/>
                      <a:r>
                        <a:rPr lang="en-US" sz="1100" dirty="0">
                          <a:effectLst/>
                        </a:rPr>
                        <a:t>LEO (ISS)</a:t>
                      </a:r>
                    </a:p>
                  </a:txBody>
                  <a:tcPr marL="55786" marR="55786" marT="27893" marB="27893" anchor="ctr"/>
                </a:tc>
                <a:tc>
                  <a:txBody>
                    <a:bodyPr/>
                    <a:lstStyle/>
                    <a:p>
                      <a:pPr algn="ctr" fontAlgn="ctr"/>
                      <a:r>
                        <a:rPr lang="en-US" sz="1100" dirty="0">
                          <a:effectLst/>
                        </a:rPr>
                        <a:t>NASA (CRS)</a:t>
                      </a:r>
                    </a:p>
                  </a:txBody>
                  <a:tcPr marL="55786" marR="55786" marT="27893" marB="27893" anchor="ctr"/>
                </a:tc>
                <a:tc>
                  <a:txBody>
                    <a:bodyPr/>
                    <a:lstStyle/>
                    <a:p>
                      <a:pPr algn="ctr" fontAlgn="ctr"/>
                      <a:r>
                        <a:rPr lang="en-US" sz="1100" dirty="0">
                          <a:effectLst/>
                        </a:rPr>
                        <a:t>Success</a:t>
                      </a:r>
                    </a:p>
                  </a:txBody>
                  <a:tcPr marL="55786" marR="55786" marT="27893" marB="27893" anchor="ctr"/>
                </a:tc>
                <a:tc>
                  <a:txBody>
                    <a:bodyPr/>
                    <a:lstStyle/>
                    <a:p>
                      <a:pPr algn="ctr" fontAlgn="ctr"/>
                      <a:r>
                        <a:rPr lang="en-US" sz="1100" dirty="0">
                          <a:effectLst/>
                        </a:rPr>
                        <a:t>No attempt</a:t>
                      </a:r>
                    </a:p>
                  </a:txBody>
                  <a:tcPr marL="55786" marR="55786" marT="27893" marB="27893" anchor="ctr"/>
                </a:tc>
                <a:extLst>
                  <a:ext uri="{0D108BD9-81ED-4DB2-BD59-A6C34878D82A}">
                    <a16:rowId xmlns:a16="http://schemas.microsoft.com/office/drawing/2014/main" val="20447670"/>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was calculated by summing all payloads with codes containing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714F234A-D777-3F64-1E52-C8B409F44F71}"/>
              </a:ext>
            </a:extLst>
          </p:cNvPr>
          <p:cNvGraphicFramePr>
            <a:graphicFrameLocks noGrp="1"/>
          </p:cNvGraphicFramePr>
          <p:nvPr>
            <p:extLst>
              <p:ext uri="{D42A27DB-BD31-4B8C-83A1-F6EECF244321}">
                <p14:modId xmlns:p14="http://schemas.microsoft.com/office/powerpoint/2010/main" val="4124416949"/>
              </p:ext>
            </p:extLst>
          </p:nvPr>
        </p:nvGraphicFramePr>
        <p:xfrm>
          <a:off x="1986843" y="2444116"/>
          <a:ext cx="2144889" cy="741680"/>
        </p:xfrm>
        <a:graphic>
          <a:graphicData uri="http://schemas.openxmlformats.org/drawingml/2006/table">
            <a:tbl>
              <a:tblPr firstRow="1" bandRow="1">
                <a:tableStyleId>{5C22544A-7EE6-4342-B048-85BDC9FD1C3A}</a:tableStyleId>
              </a:tblPr>
              <a:tblGrid>
                <a:gridCol w="2144889">
                  <a:extLst>
                    <a:ext uri="{9D8B030D-6E8A-4147-A177-3AD203B41FA5}">
                      <a16:colId xmlns:a16="http://schemas.microsoft.com/office/drawing/2014/main" val="895594401"/>
                    </a:ext>
                  </a:extLst>
                </a:gridCol>
              </a:tblGrid>
              <a:tr h="370840">
                <a:tc>
                  <a:txBody>
                    <a:bodyPr/>
                    <a:lstStyle/>
                    <a:p>
                      <a:pPr algn="ctr" fontAlgn="ctr"/>
                      <a:r>
                        <a:rPr lang="en-US" b="1" dirty="0">
                          <a:effectLst/>
                        </a:rPr>
                        <a:t>Total Payload Mass</a:t>
                      </a:r>
                    </a:p>
                  </a:txBody>
                  <a:tcPr anchor="ctr"/>
                </a:tc>
                <a:extLst>
                  <a:ext uri="{0D108BD9-81ED-4DB2-BD59-A6C34878D82A}">
                    <a16:rowId xmlns:a16="http://schemas.microsoft.com/office/drawing/2014/main" val="2633885905"/>
                  </a:ext>
                </a:extLst>
              </a:tr>
              <a:tr h="370840">
                <a:tc>
                  <a:txBody>
                    <a:bodyPr/>
                    <a:lstStyle/>
                    <a:p>
                      <a:pPr algn="ctr" fontAlgn="ctr"/>
                      <a:r>
                        <a:rPr lang="en-US" dirty="0">
                          <a:effectLst/>
                        </a:rPr>
                        <a:t>45596</a:t>
                      </a:r>
                    </a:p>
                  </a:txBody>
                  <a:tcPr anchor="ctr"/>
                </a:tc>
                <a:extLst>
                  <a:ext uri="{0D108BD9-81ED-4DB2-BD59-A6C34878D82A}">
                    <a16:rowId xmlns:a16="http://schemas.microsoft.com/office/drawing/2014/main" val="1432714403"/>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filtering the data by the booster version and calculating the average payload mass, we obtained a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7" name="Table 6">
            <a:extLst>
              <a:ext uri="{FF2B5EF4-FFF2-40B4-BE49-F238E27FC236}">
                <a16:creationId xmlns:a16="http://schemas.microsoft.com/office/drawing/2014/main" id="{CF3D7D54-6C43-1225-36FF-354EE6564BB5}"/>
              </a:ext>
            </a:extLst>
          </p:cNvPr>
          <p:cNvGraphicFramePr>
            <a:graphicFrameLocks noGrp="1"/>
          </p:cNvGraphicFramePr>
          <p:nvPr>
            <p:extLst>
              <p:ext uri="{D42A27DB-BD31-4B8C-83A1-F6EECF244321}">
                <p14:modId xmlns:p14="http://schemas.microsoft.com/office/powerpoint/2010/main" val="3131238982"/>
              </p:ext>
            </p:extLst>
          </p:nvPr>
        </p:nvGraphicFramePr>
        <p:xfrm>
          <a:off x="1490132" y="2444116"/>
          <a:ext cx="2144889" cy="741680"/>
        </p:xfrm>
        <a:graphic>
          <a:graphicData uri="http://schemas.openxmlformats.org/drawingml/2006/table">
            <a:tbl>
              <a:tblPr firstRow="1" bandRow="1">
                <a:tableStyleId>{5C22544A-7EE6-4342-B048-85BDC9FD1C3A}</a:tableStyleId>
              </a:tblPr>
              <a:tblGrid>
                <a:gridCol w="2144889">
                  <a:extLst>
                    <a:ext uri="{9D8B030D-6E8A-4147-A177-3AD203B41FA5}">
                      <a16:colId xmlns:a16="http://schemas.microsoft.com/office/drawing/2014/main" val="895594401"/>
                    </a:ext>
                  </a:extLst>
                </a:gridCol>
              </a:tblGrid>
              <a:tr h="370840">
                <a:tc>
                  <a:txBody>
                    <a:bodyPr/>
                    <a:lstStyle/>
                    <a:p>
                      <a:pPr algn="ctr" fontAlgn="ctr"/>
                      <a:r>
                        <a:rPr lang="en-US" b="1" dirty="0">
                          <a:effectLst/>
                        </a:rPr>
                        <a:t>Avg Payload Mass</a:t>
                      </a:r>
                    </a:p>
                  </a:txBody>
                  <a:tcPr anchor="ctr"/>
                </a:tc>
                <a:extLst>
                  <a:ext uri="{0D108BD9-81ED-4DB2-BD59-A6C34878D82A}">
                    <a16:rowId xmlns:a16="http://schemas.microsoft.com/office/drawing/2014/main" val="2633885905"/>
                  </a:ext>
                </a:extLst>
              </a:tr>
              <a:tr h="370840">
                <a:tc>
                  <a:txBody>
                    <a:bodyPr/>
                    <a:lstStyle/>
                    <a:p>
                      <a:pPr algn="ctr" fontAlgn="ctr"/>
                      <a:r>
                        <a:rPr lang="en-US" dirty="0">
                          <a:effectLst/>
                        </a:rPr>
                        <a:t>2928.4</a:t>
                      </a:r>
                    </a:p>
                  </a:txBody>
                  <a:tcPr anchor="ctr"/>
                </a:tc>
                <a:extLst>
                  <a:ext uri="{0D108BD9-81ED-4DB2-BD59-A6C34878D82A}">
                    <a16:rowId xmlns:a16="http://schemas.microsoft.com/office/drawing/2014/main" val="143271440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75171"/>
            <a:ext cx="9633453" cy="474417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b="0" i="0" dirty="0">
                <a:solidFill>
                  <a:srgbClr val="292929"/>
                </a:solidFill>
                <a:effectLst/>
                <a:latin typeface="Abadi" panose="020B0604020104020204" pitchFamily="34" charset="0"/>
              </a:rPr>
              <a:t>Data Collection through API</a:t>
            </a:r>
            <a:r>
              <a:rPr lang="en-US" sz="1100" dirty="0"/>
              <a:t> </a:t>
            </a:r>
          </a:p>
          <a:p>
            <a:pPr lvl="1">
              <a:lnSpc>
                <a:spcPct val="100000"/>
              </a:lnSpc>
              <a:spcBef>
                <a:spcPts val="1400"/>
              </a:spcBef>
            </a:pPr>
            <a:r>
              <a:rPr lang="en-US" sz="1800" b="0" i="0" dirty="0">
                <a:solidFill>
                  <a:srgbClr val="292929"/>
                </a:solidFill>
                <a:effectLst/>
                <a:latin typeface="Abadi" panose="020B0604020104020204" pitchFamily="34" charset="0"/>
              </a:rPr>
              <a:t>Data Collection with Web Scraping</a:t>
            </a:r>
          </a:p>
          <a:p>
            <a:pPr lvl="1">
              <a:lnSpc>
                <a:spcPct val="100000"/>
              </a:lnSpc>
              <a:spcBef>
                <a:spcPts val="1400"/>
              </a:spcBef>
            </a:pPr>
            <a:r>
              <a:rPr lang="en-US" sz="1800" b="0" i="0" dirty="0">
                <a:solidFill>
                  <a:srgbClr val="292929"/>
                </a:solidFill>
                <a:effectLst/>
                <a:latin typeface="Abadi" panose="020B0604020104020204" pitchFamily="34" charset="0"/>
              </a:rPr>
              <a:t>Data Wrangling</a:t>
            </a:r>
          </a:p>
          <a:p>
            <a:pPr lvl="1">
              <a:lnSpc>
                <a:spcPct val="100000"/>
              </a:lnSpc>
              <a:spcBef>
                <a:spcPts val="1400"/>
              </a:spcBef>
            </a:pPr>
            <a:r>
              <a:rPr lang="en-US" sz="1800" b="0" i="0" dirty="0">
                <a:solidFill>
                  <a:srgbClr val="292929"/>
                </a:solidFill>
                <a:effectLst/>
                <a:latin typeface="Abadi" panose="020B0604020104020204" pitchFamily="34" charset="0"/>
              </a:rPr>
              <a:t>Exploratory Data Analysis with SQL</a:t>
            </a:r>
          </a:p>
          <a:p>
            <a:pPr lvl="1">
              <a:lnSpc>
                <a:spcPct val="100000"/>
              </a:lnSpc>
              <a:spcBef>
                <a:spcPts val="1400"/>
              </a:spcBef>
            </a:pPr>
            <a:r>
              <a:rPr lang="en-US" sz="1800" b="0" i="0" dirty="0">
                <a:solidFill>
                  <a:srgbClr val="292929"/>
                </a:solidFill>
                <a:effectLst/>
                <a:latin typeface="Abadi" panose="020B0604020104020204" pitchFamily="34" charset="0"/>
              </a:rPr>
              <a:t>Exploratory Data Analysis with Data Visualization</a:t>
            </a:r>
          </a:p>
          <a:p>
            <a:pPr lvl="1">
              <a:lnSpc>
                <a:spcPct val="100000"/>
              </a:lnSpc>
              <a:spcBef>
                <a:spcPts val="1400"/>
              </a:spcBef>
            </a:pPr>
            <a:r>
              <a:rPr lang="en-US" sz="1800" b="0" i="0" dirty="0">
                <a:solidFill>
                  <a:srgbClr val="292929"/>
                </a:solidFill>
                <a:effectLst/>
                <a:latin typeface="Abadi" panose="020B0604020104020204" pitchFamily="34" charset="0"/>
              </a:rPr>
              <a:t>Interactive Visual Analytics with Folium</a:t>
            </a:r>
          </a:p>
          <a:p>
            <a:pPr lvl="1">
              <a:lnSpc>
                <a:spcPct val="100000"/>
              </a:lnSpc>
              <a:spcBef>
                <a:spcPts val="1400"/>
              </a:spcBef>
            </a:pPr>
            <a:r>
              <a:rPr lang="en-US" sz="1800" b="0" i="0" dirty="0">
                <a:solidFill>
                  <a:srgbClr val="292929"/>
                </a:solidFill>
                <a:effectLst/>
                <a:latin typeface="Abadi" panose="020B0604020104020204" pitchFamily="34" charset="0"/>
              </a:rPr>
              <a:t>Machine Learning Prediction</a:t>
            </a:r>
            <a:r>
              <a:rPr lang="en-US" sz="1000" dirty="0"/>
              <a:t> </a:t>
            </a: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b="0" i="0" dirty="0">
                <a:solidFill>
                  <a:srgbClr val="292929"/>
                </a:solidFill>
                <a:effectLst/>
                <a:latin typeface="Abadi" panose="020B0604020104020204" pitchFamily="34" charset="0"/>
              </a:rPr>
              <a:t>Exploratory Data Analysis result</a:t>
            </a:r>
          </a:p>
          <a:p>
            <a:pPr lvl="1">
              <a:lnSpc>
                <a:spcPct val="100000"/>
              </a:lnSpc>
              <a:spcBef>
                <a:spcPts val="1400"/>
              </a:spcBef>
            </a:pPr>
            <a:r>
              <a:rPr lang="en-US" sz="1800" b="0" i="0" dirty="0">
                <a:solidFill>
                  <a:srgbClr val="292929"/>
                </a:solidFill>
                <a:effectLst/>
                <a:latin typeface="Abadi" panose="020B0604020104020204" pitchFamily="34" charset="0"/>
              </a:rPr>
              <a:t>Interactive analytics in screenshots</a:t>
            </a:r>
          </a:p>
          <a:p>
            <a:pPr lvl="1">
              <a:lnSpc>
                <a:spcPct val="100000"/>
              </a:lnSpc>
              <a:spcBef>
                <a:spcPts val="1400"/>
              </a:spcBef>
            </a:pPr>
            <a:r>
              <a:rPr lang="en-US" sz="1800" b="0" i="0" dirty="0">
                <a:solidFill>
                  <a:srgbClr val="292929"/>
                </a:solidFill>
                <a:effectLst/>
                <a:latin typeface="Abadi" panose="020B0604020104020204" pitchFamily="34" charset="0"/>
              </a:rPr>
              <a:t>Predictive Analytics result</a:t>
            </a:r>
            <a:r>
              <a:rPr lang="en-US" sz="1400" dirty="0"/>
              <a:t> </a:t>
            </a:r>
            <a:br>
              <a:rPr lang="en-US" sz="1400" dirty="0"/>
            </a:b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1568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By filtering the data by a successful landing outcome on the ground pad and selecting the minimum date, we can identify the first occurrence, which took place on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7A6F61A3-FCBC-E3E7-FF37-C93AE73182FB}"/>
              </a:ext>
            </a:extLst>
          </p:cNvPr>
          <p:cNvGraphicFramePr>
            <a:graphicFrameLocks noGrp="1"/>
          </p:cNvGraphicFramePr>
          <p:nvPr>
            <p:extLst>
              <p:ext uri="{D42A27DB-BD31-4B8C-83A1-F6EECF244321}">
                <p14:modId xmlns:p14="http://schemas.microsoft.com/office/powerpoint/2010/main" val="3724989549"/>
              </p:ext>
            </p:extLst>
          </p:nvPr>
        </p:nvGraphicFramePr>
        <p:xfrm>
          <a:off x="1106310" y="2535120"/>
          <a:ext cx="2889957" cy="741680"/>
        </p:xfrm>
        <a:graphic>
          <a:graphicData uri="http://schemas.openxmlformats.org/drawingml/2006/table">
            <a:tbl>
              <a:tblPr firstRow="1" bandRow="1">
                <a:tableStyleId>{5C22544A-7EE6-4342-B048-85BDC9FD1C3A}</a:tableStyleId>
              </a:tblPr>
              <a:tblGrid>
                <a:gridCol w="2889957">
                  <a:extLst>
                    <a:ext uri="{9D8B030D-6E8A-4147-A177-3AD203B41FA5}">
                      <a16:colId xmlns:a16="http://schemas.microsoft.com/office/drawing/2014/main" val="895594401"/>
                    </a:ext>
                  </a:extLst>
                </a:gridCol>
              </a:tblGrid>
              <a:tr h="370840">
                <a:tc>
                  <a:txBody>
                    <a:bodyPr/>
                    <a:lstStyle/>
                    <a:p>
                      <a:pPr algn="ctr" fontAlgn="ctr"/>
                      <a:r>
                        <a:rPr lang="en-US" b="1" dirty="0">
                          <a:effectLst/>
                        </a:rPr>
                        <a:t>First Successful landing date</a:t>
                      </a:r>
                    </a:p>
                  </a:txBody>
                  <a:tcPr anchor="ctr"/>
                </a:tc>
                <a:extLst>
                  <a:ext uri="{0D108BD9-81ED-4DB2-BD59-A6C34878D82A}">
                    <a16:rowId xmlns:a16="http://schemas.microsoft.com/office/drawing/2014/main" val="2633885905"/>
                  </a:ext>
                </a:extLst>
              </a:tr>
              <a:tr h="370840">
                <a:tc>
                  <a:txBody>
                    <a:bodyPr/>
                    <a:lstStyle/>
                    <a:p>
                      <a:pPr algn="ctr" fontAlgn="ctr"/>
                      <a:r>
                        <a:rPr lang="en-US" dirty="0">
                          <a:effectLst/>
                        </a:rPr>
                        <a:t>2015-12-22</a:t>
                      </a:r>
                    </a:p>
                  </a:txBody>
                  <a:tcPr anchor="ctr"/>
                </a:tc>
                <a:extLst>
                  <a:ext uri="{0D108BD9-81ED-4DB2-BD59-A6C34878D82A}">
                    <a16:rowId xmlns:a16="http://schemas.microsoft.com/office/drawing/2014/main" val="143271440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selecting distinct booster versions based on the filters above, the result consists of these 4 versions.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020347CA-BA38-5DF2-2362-DC260EBA4372}"/>
              </a:ext>
            </a:extLst>
          </p:cNvPr>
          <p:cNvGraphicFramePr>
            <a:graphicFrameLocks noGrp="1"/>
          </p:cNvGraphicFramePr>
          <p:nvPr>
            <p:extLst>
              <p:ext uri="{D42A27DB-BD31-4B8C-83A1-F6EECF244321}">
                <p14:modId xmlns:p14="http://schemas.microsoft.com/office/powerpoint/2010/main" val="1518799774"/>
              </p:ext>
            </p:extLst>
          </p:nvPr>
        </p:nvGraphicFramePr>
        <p:xfrm>
          <a:off x="1286933" y="2725650"/>
          <a:ext cx="1840089" cy="1854200"/>
        </p:xfrm>
        <a:graphic>
          <a:graphicData uri="http://schemas.openxmlformats.org/drawingml/2006/table">
            <a:tbl>
              <a:tblPr firstRow="1" bandRow="1">
                <a:tableStyleId>{5C22544A-7EE6-4342-B048-85BDC9FD1C3A}</a:tableStyleId>
              </a:tblPr>
              <a:tblGrid>
                <a:gridCol w="1840089">
                  <a:extLst>
                    <a:ext uri="{9D8B030D-6E8A-4147-A177-3AD203B41FA5}">
                      <a16:colId xmlns:a16="http://schemas.microsoft.com/office/drawing/2014/main" val="146442467"/>
                    </a:ext>
                  </a:extLst>
                </a:gridCol>
              </a:tblGrid>
              <a:tr h="370840">
                <a:tc>
                  <a:txBody>
                    <a:bodyPr/>
                    <a:lstStyle/>
                    <a:p>
                      <a:pPr algn="ctr" fontAlgn="ctr"/>
                      <a:r>
                        <a:rPr lang="en-US" b="1" dirty="0">
                          <a:effectLst/>
                        </a:rPr>
                        <a:t>Booster Version</a:t>
                      </a:r>
                    </a:p>
                  </a:txBody>
                  <a:tcPr anchor="ctr"/>
                </a:tc>
                <a:extLst>
                  <a:ext uri="{0D108BD9-81ED-4DB2-BD59-A6C34878D82A}">
                    <a16:rowId xmlns:a16="http://schemas.microsoft.com/office/drawing/2014/main" val="2419644095"/>
                  </a:ext>
                </a:extLst>
              </a:tr>
              <a:tr h="370840">
                <a:tc>
                  <a:txBody>
                    <a:bodyPr/>
                    <a:lstStyle/>
                    <a:p>
                      <a:pPr algn="ctr" fontAlgn="ctr"/>
                      <a:r>
                        <a:rPr lang="en-US" dirty="0">
                          <a:effectLst/>
                        </a:rPr>
                        <a:t>F9 FT B1022</a:t>
                      </a:r>
                    </a:p>
                  </a:txBody>
                  <a:tcPr anchor="ctr"/>
                </a:tc>
                <a:extLst>
                  <a:ext uri="{0D108BD9-81ED-4DB2-BD59-A6C34878D82A}">
                    <a16:rowId xmlns:a16="http://schemas.microsoft.com/office/drawing/2014/main" val="233433505"/>
                  </a:ext>
                </a:extLst>
              </a:tr>
              <a:tr h="370840">
                <a:tc>
                  <a:txBody>
                    <a:bodyPr/>
                    <a:lstStyle/>
                    <a:p>
                      <a:pPr algn="ctr" fontAlgn="ctr"/>
                      <a:r>
                        <a:rPr lang="en-US" dirty="0">
                          <a:effectLst/>
                        </a:rPr>
                        <a:t>F9 FT B1026</a:t>
                      </a:r>
                    </a:p>
                  </a:txBody>
                  <a:tcPr anchor="ctr"/>
                </a:tc>
                <a:extLst>
                  <a:ext uri="{0D108BD9-81ED-4DB2-BD59-A6C34878D82A}">
                    <a16:rowId xmlns:a16="http://schemas.microsoft.com/office/drawing/2014/main" val="1210447696"/>
                  </a:ext>
                </a:extLst>
              </a:tr>
              <a:tr h="370840">
                <a:tc>
                  <a:txBody>
                    <a:bodyPr/>
                    <a:lstStyle/>
                    <a:p>
                      <a:pPr algn="ctr" fontAlgn="ctr"/>
                      <a:r>
                        <a:rPr lang="en-US" dirty="0">
                          <a:effectLst/>
                        </a:rPr>
                        <a:t>F9 FT B1021.2</a:t>
                      </a:r>
                    </a:p>
                  </a:txBody>
                  <a:tcPr anchor="ctr"/>
                </a:tc>
                <a:extLst>
                  <a:ext uri="{0D108BD9-81ED-4DB2-BD59-A6C34878D82A}">
                    <a16:rowId xmlns:a16="http://schemas.microsoft.com/office/drawing/2014/main" val="3626643593"/>
                  </a:ext>
                </a:extLst>
              </a:tr>
              <a:tr h="370840">
                <a:tc>
                  <a:txBody>
                    <a:bodyPr/>
                    <a:lstStyle/>
                    <a:p>
                      <a:pPr algn="ctr" fontAlgn="ctr"/>
                      <a:r>
                        <a:rPr lang="en-US" dirty="0">
                          <a:effectLst/>
                        </a:rPr>
                        <a:t>F9 FT B1031.2</a:t>
                      </a:r>
                    </a:p>
                  </a:txBody>
                  <a:tcPr anchor="ctr"/>
                </a:tc>
                <a:extLst>
                  <a:ext uri="{0D108BD9-81ED-4DB2-BD59-A6C34878D82A}">
                    <a16:rowId xmlns:a16="http://schemas.microsoft.com/office/drawing/2014/main" val="101937330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and failed mission outcomes can be determined by counting occurrences of each outcome in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categorizing mission outcomes and tallying the records for each group, we derived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11" name="Table 10">
            <a:extLst>
              <a:ext uri="{FF2B5EF4-FFF2-40B4-BE49-F238E27FC236}">
                <a16:creationId xmlns:a16="http://schemas.microsoft.com/office/drawing/2014/main" id="{CC764133-EDC0-6165-4F1E-4A7E2C0D86D4}"/>
              </a:ext>
            </a:extLst>
          </p:cNvPr>
          <p:cNvGraphicFramePr>
            <a:graphicFrameLocks noGrp="1"/>
          </p:cNvGraphicFramePr>
          <p:nvPr>
            <p:extLst>
              <p:ext uri="{D42A27DB-BD31-4B8C-83A1-F6EECF244321}">
                <p14:modId xmlns:p14="http://schemas.microsoft.com/office/powerpoint/2010/main" val="4085202486"/>
              </p:ext>
            </p:extLst>
          </p:nvPr>
        </p:nvGraphicFramePr>
        <p:xfrm>
          <a:off x="1117850" y="2872740"/>
          <a:ext cx="3431572" cy="1112520"/>
        </p:xfrm>
        <a:graphic>
          <a:graphicData uri="http://schemas.openxmlformats.org/drawingml/2006/table">
            <a:tbl>
              <a:tblPr firstRow="1" bandRow="1">
                <a:tableStyleId>{5C22544A-7EE6-4342-B048-85BDC9FD1C3A}</a:tableStyleId>
              </a:tblPr>
              <a:tblGrid>
                <a:gridCol w="1896283">
                  <a:extLst>
                    <a:ext uri="{9D8B030D-6E8A-4147-A177-3AD203B41FA5}">
                      <a16:colId xmlns:a16="http://schemas.microsoft.com/office/drawing/2014/main" val="2353839996"/>
                    </a:ext>
                  </a:extLst>
                </a:gridCol>
                <a:gridCol w="1535289">
                  <a:extLst>
                    <a:ext uri="{9D8B030D-6E8A-4147-A177-3AD203B41FA5}">
                      <a16:colId xmlns:a16="http://schemas.microsoft.com/office/drawing/2014/main" val="2101638678"/>
                    </a:ext>
                  </a:extLst>
                </a:gridCol>
              </a:tblGrid>
              <a:tr h="370840">
                <a:tc>
                  <a:txBody>
                    <a:bodyPr/>
                    <a:lstStyle/>
                    <a:p>
                      <a:pPr algn="ctr"/>
                      <a:r>
                        <a:rPr lang="en-US" sz="1800" b="1" i="0" dirty="0">
                          <a:solidFill>
                            <a:srgbClr val="FFFFFF"/>
                          </a:solidFill>
                          <a:effectLst/>
                          <a:latin typeface="Calibri-Bold"/>
                        </a:rPr>
                        <a:t>Mission Outcome</a:t>
                      </a:r>
                      <a:endParaRPr lang="en-US" dirty="0">
                        <a:effectLst/>
                      </a:endParaRPr>
                    </a:p>
                  </a:txBody>
                  <a:tcPr anchor="ctr"/>
                </a:tc>
                <a:tc>
                  <a:txBody>
                    <a:bodyPr/>
                    <a:lstStyle/>
                    <a:p>
                      <a:pPr algn="ctr"/>
                      <a:r>
                        <a:rPr lang="en-US" sz="1800" b="1" i="0" dirty="0">
                          <a:solidFill>
                            <a:srgbClr val="FFFFFF"/>
                          </a:solidFill>
                          <a:effectLst/>
                          <a:latin typeface="Calibri-Bold"/>
                        </a:rPr>
                        <a:t>Occurrences</a:t>
                      </a:r>
                      <a:endParaRPr lang="en-US" dirty="0">
                        <a:effectLst/>
                      </a:endParaRPr>
                    </a:p>
                  </a:txBody>
                  <a:tcPr anchor="ctr"/>
                </a:tc>
                <a:extLst>
                  <a:ext uri="{0D108BD9-81ED-4DB2-BD59-A6C34878D82A}">
                    <a16:rowId xmlns:a16="http://schemas.microsoft.com/office/drawing/2014/main" val="1090750190"/>
                  </a:ext>
                </a:extLst>
              </a:tr>
              <a:tr h="370840">
                <a:tc>
                  <a:txBody>
                    <a:bodyPr/>
                    <a:lstStyle/>
                    <a:p>
                      <a:pPr algn="ctr"/>
                      <a:r>
                        <a:rPr lang="en-US" b="1" dirty="0">
                          <a:effectLst/>
                        </a:rPr>
                        <a:t>Success</a:t>
                      </a:r>
                      <a:endParaRPr lang="en-US" dirty="0"/>
                    </a:p>
                  </a:txBody>
                  <a:tcPr/>
                </a:tc>
                <a:tc>
                  <a:txBody>
                    <a:bodyPr/>
                    <a:lstStyle/>
                    <a:p>
                      <a:pPr algn="ctr"/>
                      <a:r>
                        <a:rPr lang="en-US" dirty="0"/>
                        <a:t>100</a:t>
                      </a:r>
                    </a:p>
                  </a:txBody>
                  <a:tcPr/>
                </a:tc>
                <a:extLst>
                  <a:ext uri="{0D108BD9-81ED-4DB2-BD59-A6C34878D82A}">
                    <a16:rowId xmlns:a16="http://schemas.microsoft.com/office/drawing/2014/main" val="2825380721"/>
                  </a:ext>
                </a:extLst>
              </a:tr>
              <a:tr h="370840">
                <a:tc>
                  <a:txBody>
                    <a:bodyPr/>
                    <a:lstStyle/>
                    <a:p>
                      <a:pPr algn="ctr"/>
                      <a:r>
                        <a:rPr lang="en-US" b="1" dirty="0">
                          <a:effectLst/>
                        </a:rPr>
                        <a:t>Failure</a:t>
                      </a:r>
                      <a:endParaRPr lang="en-US" dirty="0"/>
                    </a:p>
                  </a:txBody>
                  <a:tcPr/>
                </a:tc>
                <a:tc>
                  <a:txBody>
                    <a:bodyPr/>
                    <a:lstStyle/>
                    <a:p>
                      <a:pPr algn="ctr"/>
                      <a:r>
                        <a:rPr lang="en-US" dirty="0"/>
                        <a:t>1</a:t>
                      </a:r>
                    </a:p>
                  </a:txBody>
                  <a:tcPr/>
                </a:tc>
                <a:extLst>
                  <a:ext uri="{0D108BD9-81ED-4DB2-BD59-A6C34878D82A}">
                    <a16:rowId xmlns:a16="http://schemas.microsoft.com/office/drawing/2014/main" val="6978213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9076" y="1468870"/>
            <a:ext cx="83514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that have carried the maximum payload mass, with a payload mass of 15,600 kg for all of them.</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C4E62B3-508F-E8BF-CCB1-94DDA01C5480}"/>
              </a:ext>
            </a:extLst>
          </p:cNvPr>
          <p:cNvGraphicFramePr>
            <a:graphicFrameLocks noGrp="1"/>
          </p:cNvGraphicFramePr>
          <p:nvPr>
            <p:extLst>
              <p:ext uri="{D42A27DB-BD31-4B8C-83A1-F6EECF244321}">
                <p14:modId xmlns:p14="http://schemas.microsoft.com/office/powerpoint/2010/main" val="3032550095"/>
              </p:ext>
            </p:extLst>
          </p:nvPr>
        </p:nvGraphicFramePr>
        <p:xfrm>
          <a:off x="9244494" y="1454589"/>
          <a:ext cx="1683755" cy="4820920"/>
        </p:xfrm>
        <a:graphic>
          <a:graphicData uri="http://schemas.openxmlformats.org/drawingml/2006/table">
            <a:tbl>
              <a:tblPr firstRow="1" bandRow="1">
                <a:tableStyleId>{5C22544A-7EE6-4342-B048-85BDC9FD1C3A}</a:tableStyleId>
              </a:tblPr>
              <a:tblGrid>
                <a:gridCol w="1683755">
                  <a:extLst>
                    <a:ext uri="{9D8B030D-6E8A-4147-A177-3AD203B41FA5}">
                      <a16:colId xmlns:a16="http://schemas.microsoft.com/office/drawing/2014/main" val="3198631346"/>
                    </a:ext>
                  </a:extLst>
                </a:gridCol>
              </a:tblGrid>
              <a:tr h="370840">
                <a:tc>
                  <a:txBody>
                    <a:bodyPr/>
                    <a:lstStyle/>
                    <a:p>
                      <a:pPr algn="ctr" fontAlgn="ctr"/>
                      <a:r>
                        <a:rPr lang="en-US" sz="1600" b="1" dirty="0">
                          <a:effectLst/>
                        </a:rPr>
                        <a:t>Booster Version</a:t>
                      </a:r>
                    </a:p>
                  </a:txBody>
                  <a:tcPr marL="83680" marR="83680" marT="41840" marB="41840" anchor="ctr"/>
                </a:tc>
                <a:extLst>
                  <a:ext uri="{0D108BD9-81ED-4DB2-BD59-A6C34878D82A}">
                    <a16:rowId xmlns:a16="http://schemas.microsoft.com/office/drawing/2014/main" val="2500461534"/>
                  </a:ext>
                </a:extLst>
              </a:tr>
              <a:tr h="370840">
                <a:tc>
                  <a:txBody>
                    <a:bodyPr/>
                    <a:lstStyle/>
                    <a:p>
                      <a:pPr algn="ctr" fontAlgn="ctr"/>
                      <a:r>
                        <a:rPr lang="en-US" sz="1600" dirty="0">
                          <a:effectLst/>
                        </a:rPr>
                        <a:t>F9 B5 B1048.4</a:t>
                      </a:r>
                    </a:p>
                  </a:txBody>
                  <a:tcPr marL="83680" marR="83680" marT="41840" marB="41840" anchor="ctr"/>
                </a:tc>
                <a:extLst>
                  <a:ext uri="{0D108BD9-81ED-4DB2-BD59-A6C34878D82A}">
                    <a16:rowId xmlns:a16="http://schemas.microsoft.com/office/drawing/2014/main" val="2148781992"/>
                  </a:ext>
                </a:extLst>
              </a:tr>
              <a:tr h="370840">
                <a:tc>
                  <a:txBody>
                    <a:bodyPr/>
                    <a:lstStyle/>
                    <a:p>
                      <a:pPr algn="ctr" fontAlgn="ctr"/>
                      <a:r>
                        <a:rPr lang="en-US" sz="1600" dirty="0">
                          <a:effectLst/>
                        </a:rPr>
                        <a:t>F9 B5 B1048.5</a:t>
                      </a:r>
                    </a:p>
                  </a:txBody>
                  <a:tcPr marL="83680" marR="83680" marT="41840" marB="41840" anchor="ctr"/>
                </a:tc>
                <a:extLst>
                  <a:ext uri="{0D108BD9-81ED-4DB2-BD59-A6C34878D82A}">
                    <a16:rowId xmlns:a16="http://schemas.microsoft.com/office/drawing/2014/main" val="3858973501"/>
                  </a:ext>
                </a:extLst>
              </a:tr>
              <a:tr h="370840">
                <a:tc>
                  <a:txBody>
                    <a:bodyPr/>
                    <a:lstStyle/>
                    <a:p>
                      <a:pPr algn="ctr" fontAlgn="ctr"/>
                      <a:r>
                        <a:rPr lang="en-US" sz="1600" dirty="0">
                          <a:effectLst/>
                        </a:rPr>
                        <a:t>F9 B5 B1049.4</a:t>
                      </a:r>
                    </a:p>
                  </a:txBody>
                  <a:tcPr marL="83680" marR="83680" marT="41840" marB="41840" anchor="ctr"/>
                </a:tc>
                <a:extLst>
                  <a:ext uri="{0D108BD9-81ED-4DB2-BD59-A6C34878D82A}">
                    <a16:rowId xmlns:a16="http://schemas.microsoft.com/office/drawing/2014/main" val="1799220584"/>
                  </a:ext>
                </a:extLst>
              </a:tr>
              <a:tr h="370840">
                <a:tc>
                  <a:txBody>
                    <a:bodyPr/>
                    <a:lstStyle/>
                    <a:p>
                      <a:pPr algn="ctr" fontAlgn="ctr"/>
                      <a:r>
                        <a:rPr lang="en-US" sz="1600" dirty="0">
                          <a:effectLst/>
                        </a:rPr>
                        <a:t>F9 B5 B1049.5</a:t>
                      </a:r>
                    </a:p>
                  </a:txBody>
                  <a:tcPr marL="83680" marR="83680" marT="41840" marB="41840" anchor="ctr"/>
                </a:tc>
                <a:extLst>
                  <a:ext uri="{0D108BD9-81ED-4DB2-BD59-A6C34878D82A}">
                    <a16:rowId xmlns:a16="http://schemas.microsoft.com/office/drawing/2014/main" val="4031661977"/>
                  </a:ext>
                </a:extLst>
              </a:tr>
              <a:tr h="370840">
                <a:tc>
                  <a:txBody>
                    <a:bodyPr/>
                    <a:lstStyle/>
                    <a:p>
                      <a:pPr algn="ctr" fontAlgn="ctr"/>
                      <a:r>
                        <a:rPr lang="en-US" sz="1600" dirty="0">
                          <a:effectLst/>
                        </a:rPr>
                        <a:t>F9 B5 B1049.7</a:t>
                      </a:r>
                    </a:p>
                  </a:txBody>
                  <a:tcPr marL="83680" marR="83680" marT="41840" marB="41840" anchor="ctr"/>
                </a:tc>
                <a:extLst>
                  <a:ext uri="{0D108BD9-81ED-4DB2-BD59-A6C34878D82A}">
                    <a16:rowId xmlns:a16="http://schemas.microsoft.com/office/drawing/2014/main" val="2546285665"/>
                  </a:ext>
                </a:extLst>
              </a:tr>
              <a:tr h="370840">
                <a:tc>
                  <a:txBody>
                    <a:bodyPr/>
                    <a:lstStyle/>
                    <a:p>
                      <a:pPr algn="ctr" fontAlgn="ctr"/>
                      <a:r>
                        <a:rPr lang="en-US" sz="1600" dirty="0">
                          <a:effectLst/>
                        </a:rPr>
                        <a:t>F9 B5 B1051.3</a:t>
                      </a:r>
                    </a:p>
                  </a:txBody>
                  <a:tcPr marL="83680" marR="83680" marT="41840" marB="41840" anchor="ctr"/>
                </a:tc>
                <a:extLst>
                  <a:ext uri="{0D108BD9-81ED-4DB2-BD59-A6C34878D82A}">
                    <a16:rowId xmlns:a16="http://schemas.microsoft.com/office/drawing/2014/main" val="98068810"/>
                  </a:ext>
                </a:extLst>
              </a:tr>
              <a:tr h="370840">
                <a:tc>
                  <a:txBody>
                    <a:bodyPr/>
                    <a:lstStyle/>
                    <a:p>
                      <a:pPr algn="ctr" fontAlgn="ctr"/>
                      <a:r>
                        <a:rPr lang="en-US" sz="1600" dirty="0">
                          <a:effectLst/>
                        </a:rPr>
                        <a:t>F9 B5 B1051.4</a:t>
                      </a:r>
                    </a:p>
                  </a:txBody>
                  <a:tcPr marL="83680" marR="83680" marT="41840" marB="41840" anchor="ctr"/>
                </a:tc>
                <a:extLst>
                  <a:ext uri="{0D108BD9-81ED-4DB2-BD59-A6C34878D82A}">
                    <a16:rowId xmlns:a16="http://schemas.microsoft.com/office/drawing/2014/main" val="4004718838"/>
                  </a:ext>
                </a:extLst>
              </a:tr>
              <a:tr h="370840">
                <a:tc>
                  <a:txBody>
                    <a:bodyPr/>
                    <a:lstStyle/>
                    <a:p>
                      <a:pPr algn="ctr" fontAlgn="ctr"/>
                      <a:r>
                        <a:rPr lang="en-US" sz="1600" dirty="0">
                          <a:effectLst/>
                        </a:rPr>
                        <a:t>F9 B5 B1051.6</a:t>
                      </a:r>
                    </a:p>
                  </a:txBody>
                  <a:tcPr marL="83680" marR="83680" marT="41840" marB="41840" anchor="ctr"/>
                </a:tc>
                <a:extLst>
                  <a:ext uri="{0D108BD9-81ED-4DB2-BD59-A6C34878D82A}">
                    <a16:rowId xmlns:a16="http://schemas.microsoft.com/office/drawing/2014/main" val="611032189"/>
                  </a:ext>
                </a:extLst>
              </a:tr>
              <a:tr h="370840">
                <a:tc>
                  <a:txBody>
                    <a:bodyPr/>
                    <a:lstStyle/>
                    <a:p>
                      <a:pPr algn="ctr" fontAlgn="ctr"/>
                      <a:r>
                        <a:rPr lang="en-US" sz="1600" dirty="0">
                          <a:effectLst/>
                        </a:rPr>
                        <a:t>F9 B5 B1056.4</a:t>
                      </a:r>
                    </a:p>
                  </a:txBody>
                  <a:tcPr marL="83680" marR="83680" marT="41840" marB="41840" anchor="ctr"/>
                </a:tc>
                <a:extLst>
                  <a:ext uri="{0D108BD9-81ED-4DB2-BD59-A6C34878D82A}">
                    <a16:rowId xmlns:a16="http://schemas.microsoft.com/office/drawing/2014/main" val="1340682686"/>
                  </a:ext>
                </a:extLst>
              </a:tr>
              <a:tr h="370840">
                <a:tc>
                  <a:txBody>
                    <a:bodyPr/>
                    <a:lstStyle/>
                    <a:p>
                      <a:pPr algn="ctr" fontAlgn="ctr"/>
                      <a:r>
                        <a:rPr lang="en-US" sz="1600" dirty="0">
                          <a:effectLst/>
                        </a:rPr>
                        <a:t>F9 B5 B1058.3</a:t>
                      </a:r>
                    </a:p>
                  </a:txBody>
                  <a:tcPr marL="83680" marR="83680" marT="41840" marB="41840" anchor="ctr"/>
                </a:tc>
                <a:extLst>
                  <a:ext uri="{0D108BD9-81ED-4DB2-BD59-A6C34878D82A}">
                    <a16:rowId xmlns:a16="http://schemas.microsoft.com/office/drawing/2014/main" val="3332481461"/>
                  </a:ext>
                </a:extLst>
              </a:tr>
              <a:tr h="370840">
                <a:tc>
                  <a:txBody>
                    <a:bodyPr/>
                    <a:lstStyle/>
                    <a:p>
                      <a:pPr algn="ctr" fontAlgn="ctr"/>
                      <a:r>
                        <a:rPr lang="en-US" sz="1600" dirty="0">
                          <a:effectLst/>
                        </a:rPr>
                        <a:t>F9 B5 B1060.2</a:t>
                      </a:r>
                    </a:p>
                  </a:txBody>
                  <a:tcPr marL="83680" marR="83680" marT="41840" marB="41840" anchor="ctr"/>
                </a:tc>
                <a:extLst>
                  <a:ext uri="{0D108BD9-81ED-4DB2-BD59-A6C34878D82A}">
                    <a16:rowId xmlns:a16="http://schemas.microsoft.com/office/drawing/2014/main" val="133945389"/>
                  </a:ext>
                </a:extLst>
              </a:tr>
              <a:tr h="370840">
                <a:tc>
                  <a:txBody>
                    <a:bodyPr/>
                    <a:lstStyle/>
                    <a:p>
                      <a:pPr algn="ctr" fontAlgn="ctr"/>
                      <a:r>
                        <a:rPr lang="en-US" sz="1600" dirty="0">
                          <a:effectLst/>
                        </a:rPr>
                        <a:t>F9 B5 B1060.3</a:t>
                      </a:r>
                    </a:p>
                  </a:txBody>
                  <a:tcPr marL="83680" marR="83680" marT="41840" marB="41840" anchor="ctr"/>
                </a:tc>
                <a:extLst>
                  <a:ext uri="{0D108BD9-81ED-4DB2-BD59-A6C34878D82A}">
                    <a16:rowId xmlns:a16="http://schemas.microsoft.com/office/drawing/2014/main" val="17157644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BCB4CE7B-577A-AAAE-C897-722CF3DF970C}"/>
              </a:ext>
            </a:extLst>
          </p:cNvPr>
          <p:cNvGraphicFramePr>
            <a:graphicFrameLocks noGrp="1"/>
          </p:cNvGraphicFramePr>
          <p:nvPr>
            <p:extLst>
              <p:ext uri="{D42A27DB-BD31-4B8C-83A1-F6EECF244321}">
                <p14:modId xmlns:p14="http://schemas.microsoft.com/office/powerpoint/2010/main" val="1641981176"/>
              </p:ext>
            </p:extLst>
          </p:nvPr>
        </p:nvGraphicFramePr>
        <p:xfrm>
          <a:off x="1117600" y="2724505"/>
          <a:ext cx="3623733" cy="1107440"/>
        </p:xfrm>
        <a:graphic>
          <a:graphicData uri="http://schemas.openxmlformats.org/drawingml/2006/table">
            <a:tbl>
              <a:tblPr firstRow="1" bandRow="1">
                <a:tableStyleId>{5C22544A-7EE6-4342-B048-85BDC9FD1C3A}</a:tableStyleId>
              </a:tblPr>
              <a:tblGrid>
                <a:gridCol w="1975556">
                  <a:extLst>
                    <a:ext uri="{9D8B030D-6E8A-4147-A177-3AD203B41FA5}">
                      <a16:colId xmlns:a16="http://schemas.microsoft.com/office/drawing/2014/main" val="2189871993"/>
                    </a:ext>
                  </a:extLst>
                </a:gridCol>
                <a:gridCol w="1648177">
                  <a:extLst>
                    <a:ext uri="{9D8B030D-6E8A-4147-A177-3AD203B41FA5}">
                      <a16:colId xmlns:a16="http://schemas.microsoft.com/office/drawing/2014/main" val="1239582433"/>
                    </a:ext>
                  </a:extLst>
                </a:gridCol>
              </a:tblGrid>
              <a:tr h="266417">
                <a:tc>
                  <a:txBody>
                    <a:bodyPr/>
                    <a:lstStyle/>
                    <a:p>
                      <a:pPr algn="ctr" fontAlgn="ctr"/>
                      <a:r>
                        <a:rPr lang="en-US" b="1" dirty="0">
                          <a:effectLst/>
                        </a:rPr>
                        <a:t>Booster Version</a:t>
                      </a:r>
                    </a:p>
                  </a:txBody>
                  <a:tcPr anchor="ctr"/>
                </a:tc>
                <a:tc>
                  <a:txBody>
                    <a:bodyPr/>
                    <a:lstStyle/>
                    <a:p>
                      <a:pPr algn="ctr" fontAlgn="ctr"/>
                      <a:r>
                        <a:rPr lang="en-US" b="1" dirty="0">
                          <a:effectLst/>
                        </a:rPr>
                        <a:t>Launch Site</a:t>
                      </a:r>
                    </a:p>
                  </a:txBody>
                  <a:tcPr anchor="ctr"/>
                </a:tc>
                <a:extLst>
                  <a:ext uri="{0D108BD9-81ED-4DB2-BD59-A6C34878D82A}">
                    <a16:rowId xmlns:a16="http://schemas.microsoft.com/office/drawing/2014/main" val="241125509"/>
                  </a:ext>
                </a:extLst>
              </a:tr>
              <a:tr h="370840">
                <a:tc>
                  <a:txBody>
                    <a:bodyPr/>
                    <a:lstStyle/>
                    <a:p>
                      <a:pPr algn="ctr" fontAlgn="ctr"/>
                      <a:r>
                        <a:rPr lang="en-US">
                          <a:effectLst/>
                        </a:rPr>
                        <a:t>F9 v1.1 B1012</a:t>
                      </a:r>
                    </a:p>
                  </a:txBody>
                  <a:tcPr anchor="ctr"/>
                </a:tc>
                <a:tc>
                  <a:txBody>
                    <a:bodyPr/>
                    <a:lstStyle/>
                    <a:p>
                      <a:pPr algn="ctr" fontAlgn="ctr"/>
                      <a:r>
                        <a:rPr lang="en-US" dirty="0">
                          <a:effectLst/>
                        </a:rPr>
                        <a:t>CCAFS LC-40</a:t>
                      </a:r>
                    </a:p>
                  </a:txBody>
                  <a:tcPr anchor="ctr"/>
                </a:tc>
                <a:extLst>
                  <a:ext uri="{0D108BD9-81ED-4DB2-BD59-A6C34878D82A}">
                    <a16:rowId xmlns:a16="http://schemas.microsoft.com/office/drawing/2014/main" val="2804090867"/>
                  </a:ext>
                </a:extLst>
              </a:tr>
              <a:tr h="370840">
                <a:tc>
                  <a:txBody>
                    <a:bodyPr/>
                    <a:lstStyle/>
                    <a:p>
                      <a:pPr algn="ctr" fontAlgn="ctr"/>
                      <a:r>
                        <a:rPr lang="en-US" dirty="0">
                          <a:effectLst/>
                        </a:rPr>
                        <a:t>F9 v1.1 B1015</a:t>
                      </a:r>
                    </a:p>
                  </a:txBody>
                  <a:tcPr anchor="ctr"/>
                </a:tc>
                <a:tc>
                  <a:txBody>
                    <a:bodyPr/>
                    <a:lstStyle/>
                    <a:p>
                      <a:pPr algn="ctr" fontAlgn="ctr"/>
                      <a:r>
                        <a:rPr lang="en-US" dirty="0">
                          <a:effectLst/>
                        </a:rPr>
                        <a:t>CCAFS LC-40</a:t>
                      </a:r>
                    </a:p>
                  </a:txBody>
                  <a:tcPr anchor="ctr"/>
                </a:tc>
                <a:extLst>
                  <a:ext uri="{0D108BD9-81ED-4DB2-BD59-A6C34878D82A}">
                    <a16:rowId xmlns:a16="http://schemas.microsoft.com/office/drawing/2014/main" val="46977796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244" y="1532114"/>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data perspective highlights that "No attempt" must be considered.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93B60305-E915-C728-5BAE-38EC28E98516}"/>
              </a:ext>
            </a:extLst>
          </p:cNvPr>
          <p:cNvGraphicFramePr>
            <a:graphicFrameLocks noGrp="1"/>
          </p:cNvGraphicFramePr>
          <p:nvPr>
            <p:extLst>
              <p:ext uri="{D42A27DB-BD31-4B8C-83A1-F6EECF244321}">
                <p14:modId xmlns:p14="http://schemas.microsoft.com/office/powerpoint/2010/main" val="313833145"/>
              </p:ext>
            </p:extLst>
          </p:nvPr>
        </p:nvGraphicFramePr>
        <p:xfrm>
          <a:off x="3499555" y="2509302"/>
          <a:ext cx="4064001" cy="3337560"/>
        </p:xfrm>
        <a:graphic>
          <a:graphicData uri="http://schemas.openxmlformats.org/drawingml/2006/table">
            <a:tbl>
              <a:tblPr firstRow="1" bandRow="1">
                <a:tableStyleId>{5C22544A-7EE6-4342-B048-85BDC9FD1C3A}</a:tableStyleId>
              </a:tblPr>
              <a:tblGrid>
                <a:gridCol w="2427111">
                  <a:extLst>
                    <a:ext uri="{9D8B030D-6E8A-4147-A177-3AD203B41FA5}">
                      <a16:colId xmlns:a16="http://schemas.microsoft.com/office/drawing/2014/main" val="3873850318"/>
                    </a:ext>
                  </a:extLst>
                </a:gridCol>
                <a:gridCol w="1636890">
                  <a:extLst>
                    <a:ext uri="{9D8B030D-6E8A-4147-A177-3AD203B41FA5}">
                      <a16:colId xmlns:a16="http://schemas.microsoft.com/office/drawing/2014/main" val="1854947079"/>
                    </a:ext>
                  </a:extLst>
                </a:gridCol>
              </a:tblGrid>
              <a:tr h="370840">
                <a:tc>
                  <a:txBody>
                    <a:bodyPr/>
                    <a:lstStyle/>
                    <a:p>
                      <a:pPr algn="ctr" fontAlgn="ctr"/>
                      <a:r>
                        <a:rPr lang="en-US" b="1" dirty="0">
                          <a:effectLst/>
                        </a:rPr>
                        <a:t>Landing Outcome</a:t>
                      </a:r>
                    </a:p>
                  </a:txBody>
                  <a:tcPr anchor="ctr"/>
                </a:tc>
                <a:tc>
                  <a:txBody>
                    <a:bodyPr/>
                    <a:lstStyle/>
                    <a:p>
                      <a:pPr algn="ctr"/>
                      <a:r>
                        <a:rPr lang="en-US" sz="1800" b="1" kern="1200" dirty="0">
                          <a:solidFill>
                            <a:schemeClr val="lt1"/>
                          </a:solidFill>
                          <a:effectLst/>
                          <a:latin typeface="+mn-lt"/>
                          <a:ea typeface="+mn-ea"/>
                          <a:cs typeface="+mn-cs"/>
                        </a:rPr>
                        <a:t>Occurrences</a:t>
                      </a:r>
                    </a:p>
                  </a:txBody>
                  <a:tcPr anchor="ctr"/>
                </a:tc>
                <a:extLst>
                  <a:ext uri="{0D108BD9-81ED-4DB2-BD59-A6C34878D82A}">
                    <a16:rowId xmlns:a16="http://schemas.microsoft.com/office/drawing/2014/main" val="3055912713"/>
                  </a:ext>
                </a:extLst>
              </a:tr>
              <a:tr h="370840">
                <a:tc>
                  <a:txBody>
                    <a:bodyPr/>
                    <a:lstStyle/>
                    <a:p>
                      <a:pPr algn="l" fontAlgn="ctr"/>
                      <a:r>
                        <a:rPr lang="en-US" dirty="0">
                          <a:effectLst/>
                        </a:rPr>
                        <a:t>No attempt</a:t>
                      </a:r>
                    </a:p>
                  </a:txBody>
                  <a:tcPr anchor="ctr"/>
                </a:tc>
                <a:tc>
                  <a:txBody>
                    <a:bodyPr/>
                    <a:lstStyle/>
                    <a:p>
                      <a:pPr algn="ctr" fontAlgn="ctr"/>
                      <a:r>
                        <a:rPr lang="en-US" dirty="0">
                          <a:effectLst/>
                        </a:rPr>
                        <a:t>10</a:t>
                      </a:r>
                    </a:p>
                  </a:txBody>
                  <a:tcPr anchor="ctr"/>
                </a:tc>
                <a:extLst>
                  <a:ext uri="{0D108BD9-81ED-4DB2-BD59-A6C34878D82A}">
                    <a16:rowId xmlns:a16="http://schemas.microsoft.com/office/drawing/2014/main" val="4074080492"/>
                  </a:ext>
                </a:extLst>
              </a:tr>
              <a:tr h="370840">
                <a:tc>
                  <a:txBody>
                    <a:bodyPr/>
                    <a:lstStyle/>
                    <a:p>
                      <a:pPr algn="l" fontAlgn="ctr"/>
                      <a:r>
                        <a:rPr lang="en-US">
                          <a:effectLst/>
                        </a:rPr>
                        <a:t>Success (drone ship)</a:t>
                      </a:r>
                    </a:p>
                  </a:txBody>
                  <a:tcPr anchor="ctr"/>
                </a:tc>
                <a:tc>
                  <a:txBody>
                    <a:bodyPr/>
                    <a:lstStyle/>
                    <a:p>
                      <a:pPr algn="ctr" fontAlgn="ctr"/>
                      <a:r>
                        <a:rPr lang="en-US" dirty="0">
                          <a:effectLst/>
                        </a:rPr>
                        <a:t>5</a:t>
                      </a:r>
                    </a:p>
                  </a:txBody>
                  <a:tcPr anchor="ctr"/>
                </a:tc>
                <a:extLst>
                  <a:ext uri="{0D108BD9-81ED-4DB2-BD59-A6C34878D82A}">
                    <a16:rowId xmlns:a16="http://schemas.microsoft.com/office/drawing/2014/main" val="4107039917"/>
                  </a:ext>
                </a:extLst>
              </a:tr>
              <a:tr h="370840">
                <a:tc>
                  <a:txBody>
                    <a:bodyPr/>
                    <a:lstStyle/>
                    <a:p>
                      <a:pPr algn="l" fontAlgn="ctr"/>
                      <a:r>
                        <a:rPr lang="en-US" dirty="0">
                          <a:effectLst/>
                        </a:rPr>
                        <a:t>Failure (drone ship)</a:t>
                      </a:r>
                    </a:p>
                  </a:txBody>
                  <a:tcPr anchor="ctr"/>
                </a:tc>
                <a:tc>
                  <a:txBody>
                    <a:bodyPr/>
                    <a:lstStyle/>
                    <a:p>
                      <a:pPr algn="ctr" fontAlgn="ctr"/>
                      <a:r>
                        <a:rPr lang="en-US" dirty="0">
                          <a:effectLst/>
                        </a:rPr>
                        <a:t>5</a:t>
                      </a:r>
                    </a:p>
                  </a:txBody>
                  <a:tcPr anchor="ctr"/>
                </a:tc>
                <a:extLst>
                  <a:ext uri="{0D108BD9-81ED-4DB2-BD59-A6C34878D82A}">
                    <a16:rowId xmlns:a16="http://schemas.microsoft.com/office/drawing/2014/main" val="1401618491"/>
                  </a:ext>
                </a:extLst>
              </a:tr>
              <a:tr h="370840">
                <a:tc>
                  <a:txBody>
                    <a:bodyPr/>
                    <a:lstStyle/>
                    <a:p>
                      <a:pPr algn="l" fontAlgn="ctr"/>
                      <a:r>
                        <a:rPr lang="en-US" dirty="0">
                          <a:effectLst/>
                        </a:rPr>
                        <a:t>Success (ground pad)</a:t>
                      </a:r>
                    </a:p>
                  </a:txBody>
                  <a:tcPr anchor="ctr"/>
                </a:tc>
                <a:tc>
                  <a:txBody>
                    <a:bodyPr/>
                    <a:lstStyle/>
                    <a:p>
                      <a:pPr algn="ctr" fontAlgn="ctr"/>
                      <a:r>
                        <a:rPr lang="en-US" dirty="0">
                          <a:effectLst/>
                        </a:rPr>
                        <a:t>3</a:t>
                      </a:r>
                    </a:p>
                  </a:txBody>
                  <a:tcPr anchor="ctr"/>
                </a:tc>
                <a:extLst>
                  <a:ext uri="{0D108BD9-81ED-4DB2-BD59-A6C34878D82A}">
                    <a16:rowId xmlns:a16="http://schemas.microsoft.com/office/drawing/2014/main" val="2135779201"/>
                  </a:ext>
                </a:extLst>
              </a:tr>
              <a:tr h="370840">
                <a:tc>
                  <a:txBody>
                    <a:bodyPr/>
                    <a:lstStyle/>
                    <a:p>
                      <a:pPr algn="l" fontAlgn="ctr"/>
                      <a:r>
                        <a:rPr lang="en-US" dirty="0">
                          <a:effectLst/>
                        </a:rPr>
                        <a:t>Controlled (ocean)</a:t>
                      </a:r>
                    </a:p>
                  </a:txBody>
                  <a:tcPr anchor="ctr"/>
                </a:tc>
                <a:tc>
                  <a:txBody>
                    <a:bodyPr/>
                    <a:lstStyle/>
                    <a:p>
                      <a:pPr algn="ctr" fontAlgn="ctr"/>
                      <a:r>
                        <a:rPr lang="en-US">
                          <a:effectLst/>
                        </a:rPr>
                        <a:t>3</a:t>
                      </a:r>
                    </a:p>
                  </a:txBody>
                  <a:tcPr anchor="ctr"/>
                </a:tc>
                <a:extLst>
                  <a:ext uri="{0D108BD9-81ED-4DB2-BD59-A6C34878D82A}">
                    <a16:rowId xmlns:a16="http://schemas.microsoft.com/office/drawing/2014/main" val="1809883532"/>
                  </a:ext>
                </a:extLst>
              </a:tr>
              <a:tr h="370840">
                <a:tc>
                  <a:txBody>
                    <a:bodyPr/>
                    <a:lstStyle/>
                    <a:p>
                      <a:pPr algn="l" fontAlgn="ctr"/>
                      <a:r>
                        <a:rPr lang="en-US" dirty="0">
                          <a:effectLst/>
                        </a:rPr>
                        <a:t>Uncontrolled (ocean)</a:t>
                      </a:r>
                    </a:p>
                  </a:txBody>
                  <a:tcPr anchor="ctr"/>
                </a:tc>
                <a:tc>
                  <a:txBody>
                    <a:bodyPr/>
                    <a:lstStyle/>
                    <a:p>
                      <a:pPr algn="ctr" fontAlgn="ctr"/>
                      <a:r>
                        <a:rPr lang="en-US" dirty="0">
                          <a:effectLst/>
                        </a:rPr>
                        <a:t>2</a:t>
                      </a:r>
                    </a:p>
                  </a:txBody>
                  <a:tcPr anchor="ctr"/>
                </a:tc>
                <a:extLst>
                  <a:ext uri="{0D108BD9-81ED-4DB2-BD59-A6C34878D82A}">
                    <a16:rowId xmlns:a16="http://schemas.microsoft.com/office/drawing/2014/main" val="802306246"/>
                  </a:ext>
                </a:extLst>
              </a:tr>
              <a:tr h="370840">
                <a:tc>
                  <a:txBody>
                    <a:bodyPr/>
                    <a:lstStyle/>
                    <a:p>
                      <a:pPr algn="l" fontAlgn="ctr"/>
                      <a:r>
                        <a:rPr lang="en-US" dirty="0">
                          <a:effectLst/>
                        </a:rPr>
                        <a:t>Failure (parachute)</a:t>
                      </a:r>
                    </a:p>
                  </a:txBody>
                  <a:tcPr anchor="ctr"/>
                </a:tc>
                <a:tc>
                  <a:txBody>
                    <a:bodyPr/>
                    <a:lstStyle/>
                    <a:p>
                      <a:pPr algn="ctr" fontAlgn="ctr"/>
                      <a:r>
                        <a:rPr lang="en-US" dirty="0">
                          <a:effectLst/>
                        </a:rPr>
                        <a:t>2</a:t>
                      </a:r>
                    </a:p>
                  </a:txBody>
                  <a:tcPr anchor="ctr"/>
                </a:tc>
                <a:extLst>
                  <a:ext uri="{0D108BD9-81ED-4DB2-BD59-A6C34878D82A}">
                    <a16:rowId xmlns:a16="http://schemas.microsoft.com/office/drawing/2014/main" val="3268948857"/>
                  </a:ext>
                </a:extLst>
              </a:tr>
              <a:tr h="370840">
                <a:tc>
                  <a:txBody>
                    <a:bodyPr/>
                    <a:lstStyle/>
                    <a:p>
                      <a:pPr algn="l" fontAlgn="ctr"/>
                      <a:r>
                        <a:rPr lang="en-US" dirty="0">
                          <a:effectLst/>
                        </a:rPr>
                        <a:t>Precluded (drone ship)</a:t>
                      </a:r>
                    </a:p>
                  </a:txBody>
                  <a:tcPr anchor="ctr"/>
                </a:tc>
                <a:tc>
                  <a:txBody>
                    <a:bodyPr/>
                    <a:lstStyle/>
                    <a:p>
                      <a:pPr algn="ctr" fontAlgn="ctr"/>
                      <a:r>
                        <a:rPr lang="en-US" dirty="0">
                          <a:effectLst/>
                        </a:rPr>
                        <a:t>1</a:t>
                      </a:r>
                    </a:p>
                  </a:txBody>
                  <a:tcPr anchor="ctr"/>
                </a:tc>
                <a:extLst>
                  <a:ext uri="{0D108BD9-81ED-4DB2-BD59-A6C34878D82A}">
                    <a16:rowId xmlns:a16="http://schemas.microsoft.com/office/drawing/2014/main" val="3848470779"/>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the sea, likely for safety reasons, while still being relatively close to roads and railroads.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EF55F07C-FFE7-6EDB-6753-DE0C44F198AB}"/>
              </a:ext>
            </a:extLst>
          </p:cNvPr>
          <p:cNvPicPr>
            <a:picLocks noChangeAspect="1"/>
          </p:cNvPicPr>
          <p:nvPr/>
        </p:nvPicPr>
        <p:blipFill>
          <a:blip r:embed="rId3"/>
          <a:stretch>
            <a:fillRect/>
          </a:stretch>
        </p:blipFill>
        <p:spPr>
          <a:xfrm>
            <a:off x="1944966" y="1413102"/>
            <a:ext cx="6769806" cy="40317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0988" y="1486957"/>
            <a:ext cx="9745589" cy="494025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Example of launch outcomes from the CCAFS SLC-40 launch site.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sz="1800" b="1" i="0" dirty="0">
                <a:solidFill>
                  <a:srgbClr val="548235"/>
                </a:solidFill>
                <a:effectLst/>
                <a:latin typeface="Calibri-Bold"/>
              </a:rPr>
              <a:t>Green</a:t>
            </a:r>
            <a:r>
              <a:rPr lang="en-US" sz="1800" b="1" i="0" dirty="0">
                <a:solidFill>
                  <a:srgbClr val="000000"/>
                </a:solidFill>
                <a:effectLst/>
                <a:latin typeface="Calibri-Bold"/>
              </a:rPr>
              <a:t>= Successful Launch</a:t>
            </a:r>
          </a:p>
          <a:p>
            <a:r>
              <a:rPr lang="en-US" sz="1800" b="1" i="0" dirty="0">
                <a:solidFill>
                  <a:srgbClr val="FF0000"/>
                </a:solidFill>
                <a:effectLst/>
                <a:latin typeface="Calibri-Bold"/>
              </a:rPr>
              <a:t>Red</a:t>
            </a:r>
            <a:r>
              <a:rPr lang="en-US" sz="1800" b="1" i="0" dirty="0">
                <a:solidFill>
                  <a:srgbClr val="000000"/>
                </a:solidFill>
                <a:effectLst/>
                <a:latin typeface="Calibri-Bold"/>
              </a:rPr>
              <a:t>= Failed Launch</a:t>
            </a:r>
            <a:r>
              <a:rPr lang="en-US" dirty="0"/>
              <a:t> </a:t>
            </a:r>
            <a:br>
              <a:rPr lang="en-US" dirty="0"/>
            </a:b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categorized by site.</a:t>
            </a:r>
          </a:p>
        </p:txBody>
      </p:sp>
      <p:pic>
        <p:nvPicPr>
          <p:cNvPr id="4" name="Picture 3" descr="A map of a city&#10;&#10;AI-generated content may be incorrect.">
            <a:extLst>
              <a:ext uri="{FF2B5EF4-FFF2-40B4-BE49-F238E27FC236}">
                <a16:creationId xmlns:a16="http://schemas.microsoft.com/office/drawing/2014/main" id="{F8ED7D85-3638-FAEE-05CC-7072AF6DB3B0}"/>
              </a:ext>
            </a:extLst>
          </p:cNvPr>
          <p:cNvPicPr>
            <a:picLocks noChangeAspect="1"/>
          </p:cNvPicPr>
          <p:nvPr/>
        </p:nvPicPr>
        <p:blipFill>
          <a:blip r:embed="rId3"/>
          <a:stretch>
            <a:fillRect/>
          </a:stretch>
        </p:blipFill>
        <p:spPr>
          <a:xfrm>
            <a:off x="933643" y="2099107"/>
            <a:ext cx="6601746" cy="2915057"/>
          </a:xfrm>
          <a:prstGeom prst="rect">
            <a:avLst/>
          </a:prstGeom>
        </p:spPr>
      </p:pic>
      <p:pic>
        <p:nvPicPr>
          <p:cNvPr id="16" name="Picture 15" descr="A screenshot of a map&#10;&#10;AI-generated content may be incorrect.">
            <a:extLst>
              <a:ext uri="{FF2B5EF4-FFF2-40B4-BE49-F238E27FC236}">
                <a16:creationId xmlns:a16="http://schemas.microsoft.com/office/drawing/2014/main" id="{7889CBE9-8B56-54F2-425E-CE04C2A718AE}"/>
              </a:ext>
            </a:extLst>
          </p:cNvPr>
          <p:cNvPicPr>
            <a:picLocks noChangeAspect="1"/>
          </p:cNvPicPr>
          <p:nvPr/>
        </p:nvPicPr>
        <p:blipFill>
          <a:blip r:embed="rId4"/>
          <a:stretch>
            <a:fillRect/>
          </a:stretch>
        </p:blipFill>
        <p:spPr>
          <a:xfrm>
            <a:off x="7645797" y="2099107"/>
            <a:ext cx="3033435" cy="291505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Launch Site</a:t>
            </a:r>
          </a:p>
        </p:txBody>
      </p:sp>
      <p:pic>
        <p:nvPicPr>
          <p:cNvPr id="7" name="Picture 6" descr="A map with a circle&#10;&#10;AI-generated content may be incorrect.">
            <a:extLst>
              <a:ext uri="{FF2B5EF4-FFF2-40B4-BE49-F238E27FC236}">
                <a16:creationId xmlns:a16="http://schemas.microsoft.com/office/drawing/2014/main" id="{C4502EA4-7CCA-2580-6644-7B2F8C76B834}"/>
              </a:ext>
            </a:extLst>
          </p:cNvPr>
          <p:cNvPicPr>
            <a:picLocks noChangeAspect="1"/>
          </p:cNvPicPr>
          <p:nvPr/>
        </p:nvPicPr>
        <p:blipFill>
          <a:blip r:embed="rId3"/>
          <a:stretch>
            <a:fillRect/>
          </a:stretch>
        </p:blipFill>
        <p:spPr>
          <a:xfrm>
            <a:off x="4967110" y="1412618"/>
            <a:ext cx="6405823" cy="4448681"/>
          </a:xfrm>
          <a:prstGeom prst="rect">
            <a:avLst/>
          </a:prstGeom>
        </p:spPr>
      </p:pic>
      <p:sp>
        <p:nvSpPr>
          <p:cNvPr id="9" name="TextBox 8">
            <a:extLst>
              <a:ext uri="{FF2B5EF4-FFF2-40B4-BE49-F238E27FC236}">
                <a16:creationId xmlns:a16="http://schemas.microsoft.com/office/drawing/2014/main" id="{8470FF2B-D321-E78D-9FC2-08709AC4F704}"/>
              </a:ext>
            </a:extLst>
          </p:cNvPr>
          <p:cNvSpPr txBox="1"/>
          <p:nvPr/>
        </p:nvSpPr>
        <p:spPr>
          <a:xfrm>
            <a:off x="440268" y="1603022"/>
            <a:ext cx="4267200" cy="1569660"/>
          </a:xfrm>
          <a:prstGeom prst="rect">
            <a:avLst/>
          </a:prstGeom>
          <a:noFill/>
        </p:spPr>
        <p:txBody>
          <a:bodyPr wrap="square" rtlCol="0">
            <a:spAutoFit/>
          </a:bodyPr>
          <a:lstStyle/>
          <a:p>
            <a:pPr algn="just"/>
            <a:r>
              <a:rPr lang="en-US" sz="2400" dirty="0">
                <a:latin typeface="Abadi" panose="020B0604020104020204" pitchFamily="34" charset="0"/>
              </a:rPr>
              <a:t>The obtained results show that all launch sites are located at a safe distance from railway lines and cities.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21296"/>
            <a:ext cx="10367981" cy="4780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has revolutionized the space launch industry by offering Falcon 9 launches at $62 million per mission, significantly undercutting competitors who charge upwards of $165 million. This cost advantage stems primarily from SpaceX's ability to recover and reuse the first stage of their rockets. Understanding whether a first stage will land successfully is therefore crucial for estimating launch costs, particularly valuable for companies considering competitive bids against SpaceX. Our project aims to develop a machine learning pipeline to predict first stage landing success.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lgn="just">
              <a:spcBef>
                <a:spcPts val="1400"/>
              </a:spcBef>
            </a:pPr>
            <a:r>
              <a:rPr lang="en-US" sz="1800" dirty="0">
                <a:solidFill>
                  <a:schemeClr val="accent3">
                    <a:lumMod val="25000"/>
                  </a:schemeClr>
                </a:solidFill>
                <a:latin typeface="Abadi" panose="020B0604020104020204" pitchFamily="34" charset="0"/>
              </a:rPr>
              <a:t>Identify and analyze the key factors that influence successful rocket landings</a:t>
            </a:r>
          </a:p>
          <a:p>
            <a:pPr lvl="1" algn="just">
              <a:spcBef>
                <a:spcPts val="1400"/>
              </a:spcBef>
            </a:pPr>
            <a:r>
              <a:rPr lang="en-US" sz="1800" dirty="0">
                <a:solidFill>
                  <a:schemeClr val="accent3">
                    <a:lumMod val="25000"/>
                  </a:schemeClr>
                </a:solidFill>
                <a:latin typeface="Abadi" panose="020B0604020104020204" pitchFamily="34" charset="0"/>
              </a:rPr>
              <a:t>Understand the relationships and interactions between different variables that affect landing success rates</a:t>
            </a:r>
          </a:p>
          <a:p>
            <a:pPr lvl="1" algn="just">
              <a:spcBef>
                <a:spcPts val="1400"/>
              </a:spcBef>
            </a:pPr>
            <a:r>
              <a:rPr lang="en-US" sz="1800" dirty="0">
                <a:solidFill>
                  <a:schemeClr val="accent3">
                    <a:lumMod val="25000"/>
                  </a:schemeClr>
                </a:solidFill>
                <a:latin typeface="Abadi" panose="020B0604020104020204" pitchFamily="34" charset="0"/>
              </a:rPr>
              <a:t>Determine the optimal operating conditions required to maximize the probability of successful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6431" y="145467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highest success rates for launches were recorded at:</a:t>
            </a:r>
          </a:p>
          <a:p>
            <a:pPr lvl="1">
              <a:lnSpc>
                <a:spcPct val="100000"/>
              </a:lnSpc>
              <a:spcBef>
                <a:spcPts val="1400"/>
              </a:spcBef>
            </a:pPr>
            <a:r>
              <a:rPr lang="en-US" sz="1800" dirty="0">
                <a:solidFill>
                  <a:schemeClr val="accent3">
                    <a:lumMod val="25000"/>
                  </a:schemeClr>
                </a:solidFill>
                <a:latin typeface="Abadi"/>
              </a:rPr>
              <a:t>KSC LC-39A with a 41.7% success rate.</a:t>
            </a:r>
          </a:p>
          <a:p>
            <a:pPr lvl="1">
              <a:lnSpc>
                <a:spcPct val="100000"/>
              </a:lnSpc>
              <a:spcBef>
                <a:spcPts val="1400"/>
              </a:spcBef>
            </a:pPr>
            <a:r>
              <a:rPr lang="en-US" sz="1800" dirty="0">
                <a:solidFill>
                  <a:schemeClr val="accent3">
                    <a:lumMod val="25000"/>
                  </a:schemeClr>
                </a:solidFill>
                <a:latin typeface="Abadi"/>
              </a:rPr>
              <a:t>CCAFS LC-40 with a 29.2% success rate.</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Rocket Launches Across Different Launch Sites</a:t>
            </a:r>
          </a:p>
        </p:txBody>
      </p:sp>
      <p:pic>
        <p:nvPicPr>
          <p:cNvPr id="4" name="Picture 3">
            <a:extLst>
              <a:ext uri="{FF2B5EF4-FFF2-40B4-BE49-F238E27FC236}">
                <a16:creationId xmlns:a16="http://schemas.microsoft.com/office/drawing/2014/main" id="{0A0682A6-2659-EEF4-F2A8-F5A77244F7FC}"/>
              </a:ext>
            </a:extLst>
          </p:cNvPr>
          <p:cNvPicPr>
            <a:picLocks noChangeAspect="1"/>
          </p:cNvPicPr>
          <p:nvPr/>
        </p:nvPicPr>
        <p:blipFill>
          <a:blip r:embed="rId3"/>
          <a:stretch>
            <a:fillRect/>
          </a:stretch>
        </p:blipFill>
        <p:spPr>
          <a:xfrm>
            <a:off x="5617080" y="2052311"/>
            <a:ext cx="5096076" cy="402321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1138" y="1423987"/>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 success rate is 76.9%</a:t>
            </a:r>
          </a:p>
          <a:p>
            <a:endParaRPr lang="en-US" b="1"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Picture 3">
            <a:extLst>
              <a:ext uri="{FF2B5EF4-FFF2-40B4-BE49-F238E27FC236}">
                <a16:creationId xmlns:a16="http://schemas.microsoft.com/office/drawing/2014/main" id="{5E94B3D1-06F2-C2D1-9C85-61A4ECC49E2A}"/>
              </a:ext>
            </a:extLst>
          </p:cNvPr>
          <p:cNvPicPr>
            <a:picLocks noChangeAspect="1"/>
          </p:cNvPicPr>
          <p:nvPr/>
        </p:nvPicPr>
        <p:blipFill>
          <a:blip r:embed="rId3"/>
          <a:stretch>
            <a:fillRect/>
          </a:stretch>
        </p:blipFill>
        <p:spPr>
          <a:xfrm>
            <a:off x="3093235" y="1927633"/>
            <a:ext cx="5034765" cy="419973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descr="A white rectangular object with colorful dots&#10;&#10;AI-generated content may be incorrect.">
            <a:extLst>
              <a:ext uri="{FF2B5EF4-FFF2-40B4-BE49-F238E27FC236}">
                <a16:creationId xmlns:a16="http://schemas.microsoft.com/office/drawing/2014/main" id="{14E420DF-051B-8180-7C46-84B2553C4F78}"/>
              </a:ext>
            </a:extLst>
          </p:cNvPr>
          <p:cNvPicPr>
            <a:picLocks noChangeAspect="1"/>
          </p:cNvPicPr>
          <p:nvPr/>
        </p:nvPicPr>
        <p:blipFill>
          <a:blip r:embed="rId3"/>
          <a:stretch>
            <a:fillRect/>
          </a:stretch>
        </p:blipFill>
        <p:spPr>
          <a:xfrm>
            <a:off x="730747" y="4106462"/>
            <a:ext cx="10126133" cy="2212888"/>
          </a:xfrm>
          <a:prstGeom prst="rect">
            <a:avLst/>
          </a:prstGeom>
        </p:spPr>
      </p:pic>
      <p:pic>
        <p:nvPicPr>
          <p:cNvPr id="9" name="Picture 8" descr="A white rectangular object with black text&#10;&#10;AI-generated content may be incorrect.">
            <a:extLst>
              <a:ext uri="{FF2B5EF4-FFF2-40B4-BE49-F238E27FC236}">
                <a16:creationId xmlns:a16="http://schemas.microsoft.com/office/drawing/2014/main" id="{F6236F4D-F921-530B-5248-64850C60D74A}"/>
              </a:ext>
            </a:extLst>
          </p:cNvPr>
          <p:cNvPicPr>
            <a:picLocks noChangeAspect="1"/>
          </p:cNvPicPr>
          <p:nvPr/>
        </p:nvPicPr>
        <p:blipFill>
          <a:blip r:embed="rId4"/>
          <a:stretch>
            <a:fillRect/>
          </a:stretch>
        </p:blipFill>
        <p:spPr>
          <a:xfrm>
            <a:off x="730748" y="1727060"/>
            <a:ext cx="10126133" cy="22496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EC5E9C0C-F97C-41E2-A09F-3A625ADC2031}"/>
              </a:ext>
            </a:extLst>
          </p:cNvPr>
          <p:cNvSpPr txBox="1"/>
          <p:nvPr/>
        </p:nvSpPr>
        <p:spPr>
          <a:xfrm>
            <a:off x="770011" y="1670756"/>
            <a:ext cx="3497189" cy="3139321"/>
          </a:xfrm>
          <a:prstGeom prst="rect">
            <a:avLst/>
          </a:prstGeom>
          <a:noFill/>
        </p:spPr>
        <p:txBody>
          <a:bodyPr wrap="square">
            <a:spAutoFit/>
          </a:bodyPr>
          <a:lstStyle/>
          <a:p>
            <a:pPr algn="just"/>
            <a:r>
              <a:rPr lang="en-US">
                <a:latin typeface="Abadi" panose="020B0604020104020204" pitchFamily="34" charset="0"/>
              </a:rPr>
              <a:t>KNeighbors, LogisticRegression, and SupportVector all have high precision (0.80), perfect recall (1.00), and an F1 score of 0.89. DecisionTree has slightly lower precision (0.79) and an F1 score of 0.85. Despite this, it achieved the highest score during cross-validation, with its optimal parameters contributing to its best performance.</a:t>
            </a:r>
            <a:endParaRPr lang="en-US" dirty="0">
              <a:latin typeface="Abadi" panose="020B0604020104020204" pitchFamily="34" charset="0"/>
            </a:endParaRPr>
          </a:p>
        </p:txBody>
      </p:sp>
      <p:pic>
        <p:nvPicPr>
          <p:cNvPr id="7" name="Picture 6" descr="A graph of different colored bars&#10;&#10;AI-generated content may be incorrect.">
            <a:extLst>
              <a:ext uri="{FF2B5EF4-FFF2-40B4-BE49-F238E27FC236}">
                <a16:creationId xmlns:a16="http://schemas.microsoft.com/office/drawing/2014/main" id="{E98365E5-F1D9-C28B-10C1-D9A5C5ACFD7B}"/>
              </a:ext>
            </a:extLst>
          </p:cNvPr>
          <p:cNvPicPr>
            <a:picLocks noChangeAspect="1"/>
          </p:cNvPicPr>
          <p:nvPr/>
        </p:nvPicPr>
        <p:blipFill>
          <a:blip r:embed="rId3"/>
          <a:stretch>
            <a:fillRect/>
          </a:stretch>
        </p:blipFill>
        <p:spPr>
          <a:xfrm>
            <a:off x="4565158" y="1670756"/>
            <a:ext cx="6720453" cy="39951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87173"/>
            <a:ext cx="5088011" cy="430562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reveals that the model is capable of distinguishing between the various classes. However, the primary issue lies in the occurrence of false positives, where unsuccessful landings are incorrectly classified as successful by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8" name="Picture 17" descr="A diagram of different colors&#10;&#10;AI-generated content may be incorrect.">
            <a:extLst>
              <a:ext uri="{FF2B5EF4-FFF2-40B4-BE49-F238E27FC236}">
                <a16:creationId xmlns:a16="http://schemas.microsoft.com/office/drawing/2014/main" id="{4918BB82-AC4D-BACD-7261-71065A973448}"/>
              </a:ext>
            </a:extLst>
          </p:cNvPr>
          <p:cNvPicPr>
            <a:picLocks noChangeAspect="1"/>
          </p:cNvPicPr>
          <p:nvPr/>
        </p:nvPicPr>
        <p:blipFill>
          <a:blip r:embed="rId3"/>
          <a:stretch>
            <a:fillRect/>
          </a:stretch>
        </p:blipFill>
        <p:spPr>
          <a:xfrm>
            <a:off x="5980153" y="1382220"/>
            <a:ext cx="5477819" cy="4519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9078" y="1453567"/>
            <a:ext cx="60936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analysis, we can draw the following conclusions:</a:t>
            </a:r>
          </a:p>
          <a:p>
            <a:pPr lvl="1"/>
            <a:r>
              <a:rPr lang="en-US" sz="1800" dirty="0">
                <a:solidFill>
                  <a:schemeClr val="accent3">
                    <a:lumMod val="25000"/>
                  </a:schemeClr>
                </a:solidFill>
                <a:latin typeface="Abadi" panose="020B0604020104020204" pitchFamily="34" charset="0"/>
              </a:rPr>
              <a:t>Launch sites with a higher number of flights tend to exhibit a greater success rate.</a:t>
            </a:r>
          </a:p>
          <a:p>
            <a:pPr lvl="1">
              <a:spcBef>
                <a:spcPts val="300"/>
              </a:spcBef>
            </a:pPr>
            <a:r>
              <a:rPr lang="en-US" sz="1800" dirty="0">
                <a:solidFill>
                  <a:schemeClr val="accent3">
                    <a:lumMod val="25000"/>
                  </a:schemeClr>
                </a:solidFill>
                <a:latin typeface="Abadi" panose="020B0604020104020204" pitchFamily="34" charset="0"/>
              </a:rPr>
              <a:t>The launch success rate showed a consistent upward trend from 2013 through 2020.</a:t>
            </a:r>
          </a:p>
          <a:p>
            <a:pPr lvl="1">
              <a:spcBef>
                <a:spcPts val="300"/>
              </a:spcBef>
            </a:pPr>
            <a:r>
              <a:rPr lang="en-US" sz="1800" dirty="0">
                <a:solidFill>
                  <a:schemeClr val="accent3">
                    <a:lumMod val="25000"/>
                  </a:schemeClr>
                </a:solidFill>
                <a:latin typeface="Abadi" panose="020B0604020104020204" pitchFamily="34" charset="0"/>
              </a:rPr>
              <a:t>Orbits such as ES-L1, GEO, HEO, SSO, and VLEO demonstrated the highest success rates.</a:t>
            </a:r>
          </a:p>
          <a:p>
            <a:pPr lvl="1">
              <a:spcBef>
                <a:spcPts val="300"/>
              </a:spcBef>
            </a:pPr>
            <a:r>
              <a:rPr lang="en-US" sz="1800" dirty="0">
                <a:solidFill>
                  <a:schemeClr val="accent3">
                    <a:lumMod val="25000"/>
                  </a:schemeClr>
                </a:solidFill>
                <a:latin typeface="Abadi" panose="020B0604020104020204" pitchFamily="34" charset="0"/>
              </a:rPr>
              <a:t>Among all launch sites, KSC LC-39A recorded the highest number of successful launches.</a:t>
            </a:r>
          </a:p>
          <a:p>
            <a:pPr lvl="1">
              <a:spcBef>
                <a:spcPts val="300"/>
              </a:spcBef>
            </a:pPr>
            <a:r>
              <a:rPr lang="en-US" sz="1800" dirty="0">
                <a:solidFill>
                  <a:schemeClr val="accent3">
                    <a:lumMod val="25000"/>
                  </a:schemeClr>
                </a:solidFill>
                <a:latin typeface="Abadi" panose="020B0604020104020204" pitchFamily="34" charset="0"/>
              </a:rPr>
              <a:t>The decision tree classifier outperformed other machine learning algorithms for this specific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17410" name="Picture 2" descr="SpaceX Starship - Wikipedia">
            <a:extLst>
              <a:ext uri="{FF2B5EF4-FFF2-40B4-BE49-F238E27FC236}">
                <a16:creationId xmlns:a16="http://schemas.microsoft.com/office/drawing/2014/main" id="{19C5A608-17B1-6EF3-E6A9-4A4AEA04D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167" y="1343095"/>
            <a:ext cx="4272756" cy="457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8434" name="Picture 2" descr="SpaceX licences Velo3D metal additive manufacturing tech in $8 million deal  - TCT Magazine">
            <a:extLst>
              <a:ext uri="{FF2B5EF4-FFF2-40B4-BE49-F238E27FC236}">
                <a16:creationId xmlns:a16="http://schemas.microsoft.com/office/drawing/2014/main" id="{12142E21-06FC-9D3E-1C91-B67EB5EBA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865" y="1447120"/>
            <a:ext cx="7295746" cy="4578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A83050-E2C6-8274-48BB-F7F36DF71CBE}"/>
              </a:ext>
            </a:extLst>
          </p:cNvPr>
          <p:cNvSpPr txBox="1"/>
          <p:nvPr/>
        </p:nvSpPr>
        <p:spPr>
          <a:xfrm>
            <a:off x="906389" y="1535288"/>
            <a:ext cx="2853722" cy="369332"/>
          </a:xfrm>
          <a:prstGeom prst="rect">
            <a:avLst/>
          </a:prstGeom>
          <a:noFill/>
        </p:spPr>
        <p:txBody>
          <a:bodyPr wrap="square" rtlCol="0">
            <a:spAutoFit/>
          </a:bodyPr>
          <a:lstStyle/>
          <a:p>
            <a:r>
              <a:rPr lang="en-US" dirty="0"/>
              <a:t>📂 </a:t>
            </a:r>
            <a:r>
              <a:rPr lang="en-US" dirty="0">
                <a:hlinkClick r:id="rId5"/>
              </a:rPr>
              <a:t>**GitHub**</a:t>
            </a:r>
            <a:endParaRPr lang="en-US" dirty="0"/>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0930"/>
            <a:ext cx="10515600" cy="469603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Steps:</a:t>
            </a:r>
          </a:p>
          <a:p>
            <a:pPr lvl="1" algn="just">
              <a:lnSpc>
                <a:spcPct val="100000"/>
              </a:lnSpc>
              <a:spcBef>
                <a:spcPts val="1400"/>
              </a:spcBef>
            </a:pPr>
            <a:r>
              <a:rPr lang="en-US" sz="1600" dirty="0">
                <a:solidFill>
                  <a:schemeClr val="accent3">
                    <a:lumMod val="25000"/>
                  </a:schemeClr>
                </a:solidFill>
                <a:latin typeface="Abadi" panose="020B0604020104020204" pitchFamily="34" charset="0"/>
              </a:rPr>
              <a:t>API Data: Sent GET requests to SpaceX API, decoded JSON response, and converted to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a:t>
            </a:r>
          </a:p>
          <a:p>
            <a:pPr lvl="1" algn="just">
              <a:lnSpc>
                <a:spcPct val="100000"/>
              </a:lnSpc>
              <a:spcBef>
                <a:spcPts val="1400"/>
              </a:spcBef>
            </a:pPr>
            <a:r>
              <a:rPr lang="en-US" sz="1600" dirty="0">
                <a:solidFill>
                  <a:schemeClr val="accent3">
                    <a:lumMod val="25000"/>
                  </a:schemeClr>
                </a:solidFill>
                <a:latin typeface="Abadi" panose="020B0604020104020204" pitchFamily="34" charset="0"/>
              </a:rPr>
              <a:t>Data Cleaning: Handled missing values and inconsistencies.</a:t>
            </a:r>
          </a:p>
          <a:p>
            <a:pPr lvl="1" algn="just">
              <a:lnSpc>
                <a:spcPct val="100000"/>
              </a:lnSpc>
              <a:spcBef>
                <a:spcPts val="1400"/>
              </a:spcBef>
            </a:pPr>
            <a:r>
              <a:rPr lang="en-US" sz="1600" dirty="0">
                <a:solidFill>
                  <a:schemeClr val="accent3">
                    <a:lumMod val="25000"/>
                  </a:schemeClr>
                </a:solidFill>
                <a:latin typeface="Abadi" panose="020B0604020104020204" pitchFamily="34" charset="0"/>
              </a:rPr>
              <a:t>Web Scraping: Scraped Falcon 9 launch records from Wikipedia using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parsed HTML tables, and converted to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a:t>
            </a:r>
          </a:p>
          <a:p>
            <a:pPr lvl="1" algn="just">
              <a:lnSpc>
                <a:spcPct val="100000"/>
              </a:lnSpc>
              <a:spcBef>
                <a:spcPts val="1400"/>
              </a:spcBef>
            </a:pPr>
            <a:r>
              <a:rPr lang="en-US" sz="1600" dirty="0">
                <a:solidFill>
                  <a:schemeClr val="accent3">
                    <a:lumMod val="25000"/>
                  </a:schemeClr>
                </a:solidFill>
                <a:latin typeface="Abadi" panose="020B0604020104020204" pitchFamily="34" charset="0"/>
              </a:rPr>
              <a:t>Integration: Combined API and scraped datasets for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Process</a:t>
            </a:r>
          </a:p>
        </p:txBody>
      </p:sp>
      <p:graphicFrame>
        <p:nvGraphicFramePr>
          <p:cNvPr id="3" name="Diagram 2">
            <a:extLst>
              <a:ext uri="{FF2B5EF4-FFF2-40B4-BE49-F238E27FC236}">
                <a16:creationId xmlns:a16="http://schemas.microsoft.com/office/drawing/2014/main" id="{3B387790-A2AF-34FF-5159-DBF32F119608}"/>
              </a:ext>
            </a:extLst>
          </p:cNvPr>
          <p:cNvGraphicFramePr/>
          <p:nvPr>
            <p:extLst>
              <p:ext uri="{D42A27DB-BD31-4B8C-83A1-F6EECF244321}">
                <p14:modId xmlns:p14="http://schemas.microsoft.com/office/powerpoint/2010/main" val="3101454272"/>
              </p:ext>
            </p:extLst>
          </p:nvPr>
        </p:nvGraphicFramePr>
        <p:xfrm>
          <a:off x="1276627" y="4210761"/>
          <a:ext cx="9497390" cy="221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8000" y="1800225"/>
            <a:ext cx="5588000" cy="4225925"/>
          </a:xfrm>
          <a:prstGeom prst="rect">
            <a:avLst/>
          </a:prstGeom>
        </p:spPr>
        <p:txBody>
          <a:bodyPr vert="horz" lIns="91440" tIns="45720" rIns="91440" bIns="45720" rtlCol="0" anchor="t">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SpaceX provides a public API that allows data retrieval and utilization.</a:t>
            </a:r>
          </a:p>
          <a:p>
            <a:pPr algn="just">
              <a:lnSpc>
                <a:spcPct val="100000"/>
              </a:lnSpc>
              <a:spcBef>
                <a:spcPts val="1400"/>
              </a:spcBef>
            </a:pPr>
            <a:r>
              <a:rPr lang="en-US" sz="2400" dirty="0">
                <a:solidFill>
                  <a:schemeClr val="accent3">
                    <a:lumMod val="25000"/>
                  </a:schemeClr>
                </a:solidFill>
                <a:latin typeface="Abadi" panose="020B0604020104020204" pitchFamily="34" charset="0"/>
              </a:rPr>
              <a:t>The API was accessed following the outlined flowchart, and the retrieved data was then stored.</a:t>
            </a:r>
          </a:p>
          <a:p>
            <a:pPr marL="0" indent="0" algn="just">
              <a:lnSpc>
                <a:spcPct val="100000"/>
              </a:lnSpc>
              <a:spcBef>
                <a:spcPts val="1400"/>
              </a:spcBef>
              <a:buNone/>
            </a:pPr>
            <a:r>
              <a:rPr lang="en-US" sz="2000" dirty="0"/>
              <a:t>📌 The source code is available on GitHub </a:t>
            </a:r>
            <a:r>
              <a:rPr lang="en-US" sz="2000" dirty="0">
                <a:hlinkClick r:id="rId3"/>
              </a:rPr>
              <a:t>[here]</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DEADD37-B3B1-AAA1-D4A0-15E3142657D9}"/>
              </a:ext>
            </a:extLst>
          </p:cNvPr>
          <p:cNvGraphicFramePr/>
          <p:nvPr>
            <p:extLst>
              <p:ext uri="{D42A27DB-BD31-4B8C-83A1-F6EECF244321}">
                <p14:modId xmlns:p14="http://schemas.microsoft.com/office/powerpoint/2010/main" val="2835006936"/>
              </p:ext>
            </p:extLst>
          </p:nvPr>
        </p:nvGraphicFramePr>
        <p:xfrm>
          <a:off x="5768623" y="1343379"/>
          <a:ext cx="5602640" cy="5279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60382" y="1611349"/>
            <a:ext cx="5325990" cy="3811587"/>
          </a:xfrm>
          <a:prstGeom prst="rect">
            <a:avLst/>
          </a:prstGeom>
        </p:spPr>
        <p:txBody>
          <a:bodyPr lIns="91440" tIns="45720" rIns="91440" bIns="45720" anchor="t">
            <a:noAutofit/>
          </a:bodyPr>
          <a:lstStyle/>
          <a:p>
            <a:pPr algn="just">
              <a:lnSpc>
                <a:spcPct val="100000"/>
              </a:lnSpc>
              <a:spcBef>
                <a:spcPts val="1400"/>
              </a:spcBef>
            </a:pPr>
            <a:r>
              <a:rPr lang="en-US" sz="2400" dirty="0">
                <a:solidFill>
                  <a:schemeClr val="accent3">
                    <a:lumMod val="25000"/>
                  </a:schemeClr>
                </a:solidFill>
                <a:latin typeface="Abadi"/>
              </a:rPr>
              <a:t>SpaceX launch data can also be retrieved from Wikipedia.</a:t>
            </a:r>
            <a:endParaRPr lang="en-US" sz="2400" dirty="0">
              <a:solidFill>
                <a:schemeClr val="accent3">
                  <a:lumMod val="25000"/>
                </a:schemeClr>
              </a:solidFill>
              <a:latin typeface="Abadi" panose="020B0604020104020204" pitchFamily="34" charset="0"/>
            </a:endParaRPr>
          </a:p>
          <a:p>
            <a:pPr algn="just">
              <a:lnSpc>
                <a:spcPct val="100000"/>
              </a:lnSpc>
              <a:spcBef>
                <a:spcPts val="1400"/>
              </a:spcBef>
            </a:pPr>
            <a:r>
              <a:rPr lang="en-US" sz="2400" dirty="0">
                <a:solidFill>
                  <a:schemeClr val="accent3">
                    <a:lumMod val="25000"/>
                  </a:schemeClr>
                </a:solidFill>
                <a:latin typeface="Abadi" panose="020B0604020104020204" pitchFamily="34" charset="0"/>
              </a:rPr>
              <a:t>The data is downloaded following the outlined flowchart and then stored.</a:t>
            </a:r>
          </a:p>
          <a:p>
            <a:pPr marL="0" indent="0">
              <a:lnSpc>
                <a:spcPct val="100000"/>
              </a:lnSpc>
              <a:spcBef>
                <a:spcPts val="1400"/>
              </a:spcBef>
              <a:buNone/>
            </a:pPr>
            <a:r>
              <a:rPr lang="en-US" sz="2000" dirty="0"/>
              <a:t>📌 The source code is available on GitHub </a:t>
            </a:r>
            <a:r>
              <a:rPr lang="en-US" sz="2000" dirty="0">
                <a:hlinkClick r:id="rId3"/>
              </a:rPr>
              <a:t>[here]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2C9B36A-494F-2A13-D697-FF33FFE76120}"/>
              </a:ext>
            </a:extLst>
          </p:cNvPr>
          <p:cNvGraphicFramePr/>
          <p:nvPr>
            <p:extLst>
              <p:ext uri="{D42A27DB-BD31-4B8C-83A1-F6EECF244321}">
                <p14:modId xmlns:p14="http://schemas.microsoft.com/office/powerpoint/2010/main" val="326198927"/>
              </p:ext>
            </p:extLst>
          </p:nvPr>
        </p:nvGraphicFramePr>
        <p:xfrm>
          <a:off x="-635984" y="1392499"/>
          <a:ext cx="5602640" cy="5279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579</TotalTime>
  <Words>2687</Words>
  <Application>Microsoft Office PowerPoint</Application>
  <PresentationFormat>Widescreen</PresentationFormat>
  <Paragraphs>443</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Calibri-Bold</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sadegh khajepour</cp:lastModifiedBy>
  <cp:revision>213</cp:revision>
  <dcterms:created xsi:type="dcterms:W3CDTF">2021-04-29T18:58:34Z</dcterms:created>
  <dcterms:modified xsi:type="dcterms:W3CDTF">2025-02-12T15:16:19Z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